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5" r:id="rId5"/>
    <p:sldId id="266" r:id="rId6"/>
    <p:sldId id="261" r:id="rId7"/>
    <p:sldId id="260" r:id="rId8"/>
    <p:sldId id="262" r:id="rId9"/>
    <p:sldId id="267" r:id="rId10"/>
    <p:sldId id="268" r:id="rId11"/>
    <p:sldId id="285" r:id="rId12"/>
    <p:sldId id="271" r:id="rId13"/>
    <p:sldId id="282" r:id="rId14"/>
    <p:sldId id="272" r:id="rId15"/>
    <p:sldId id="284"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8C9E8-91A2-4C78-A56F-3E0348317C5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BB499CE-94B1-42CF-8B8F-7B37586F96D6}">
      <dgm:prSet phldrT="[Text]"/>
      <dgm:spPr>
        <a:solidFill>
          <a:srgbClr val="002060"/>
        </a:solidFill>
        <a:ln>
          <a:solidFill>
            <a:srgbClr val="FF0000"/>
          </a:solidFill>
        </a:ln>
      </dgm:spPr>
      <dgm:t>
        <a:bodyPr/>
        <a:lstStyle/>
        <a:p>
          <a:r>
            <a:rPr lang="bn-BD" b="1" dirty="0" smtClean="0">
              <a:latin typeface="NikoshBAN" pitchFamily="2" charset="0"/>
              <a:cs typeface="NikoshBAN" pitchFamily="2" charset="0"/>
            </a:rPr>
            <a:t>লোকাল এরিয়া নেটওয়ার্ক </a:t>
          </a:r>
          <a:endParaRPr lang="en-US" dirty="0"/>
        </a:p>
      </dgm:t>
    </dgm:pt>
    <dgm:pt modelId="{CC413AC4-8536-49D3-8995-9FF8EDE49A9A}" type="parTrans" cxnId="{7610FC9C-F694-41CA-B223-118312936C44}">
      <dgm:prSet/>
      <dgm:spPr/>
      <dgm:t>
        <a:bodyPr/>
        <a:lstStyle/>
        <a:p>
          <a:endParaRPr lang="en-US"/>
        </a:p>
      </dgm:t>
    </dgm:pt>
    <dgm:pt modelId="{4AA8A2FC-376D-4AA5-B1DC-80994B074BD2}" type="sibTrans" cxnId="{7610FC9C-F694-41CA-B223-118312936C44}">
      <dgm:prSet/>
      <dgm:spPr/>
      <dgm:t>
        <a:bodyPr/>
        <a:lstStyle/>
        <a:p>
          <a:endParaRPr lang="en-US"/>
        </a:p>
      </dgm:t>
    </dgm:pt>
    <dgm:pt modelId="{8597003B-4E9A-46A3-A535-6F541194792B}">
      <dgm:prSet phldrT="[Text]"/>
      <dgm:spPr>
        <a:solidFill>
          <a:srgbClr val="00B050"/>
        </a:solidFill>
        <a:ln>
          <a:solidFill>
            <a:srgbClr val="002060"/>
          </a:solidFill>
        </a:ln>
      </dgm:spPr>
      <dgm:t>
        <a:bodyPr/>
        <a:lstStyle/>
        <a:p>
          <a:r>
            <a:rPr lang="bn-BD" dirty="0" smtClean="0">
              <a:solidFill>
                <a:schemeClr val="tx1"/>
              </a:solidFill>
              <a:latin typeface="NikoshBAN" pitchFamily="2" charset="0"/>
              <a:cs typeface="NikoshBAN" pitchFamily="2" charset="0"/>
            </a:rPr>
            <a:t>সংকর  সংগঠন</a:t>
          </a:r>
          <a:endParaRPr lang="en-US" dirty="0"/>
        </a:p>
      </dgm:t>
    </dgm:pt>
    <dgm:pt modelId="{B050E296-0E17-41B2-B708-F275EEEBDFB4}" type="parTrans" cxnId="{0260F63C-D268-4FA4-BD50-C165131DF263}">
      <dgm:prSet/>
      <dgm:spPr/>
      <dgm:t>
        <a:bodyPr/>
        <a:lstStyle/>
        <a:p>
          <a:endParaRPr lang="en-US"/>
        </a:p>
      </dgm:t>
    </dgm:pt>
    <dgm:pt modelId="{913A89F0-7045-464E-8188-B3B6CD997B1B}" type="sibTrans" cxnId="{0260F63C-D268-4FA4-BD50-C165131DF263}">
      <dgm:prSet/>
      <dgm:spPr/>
      <dgm:t>
        <a:bodyPr/>
        <a:lstStyle/>
        <a:p>
          <a:endParaRPr lang="en-US"/>
        </a:p>
      </dgm:t>
    </dgm:pt>
    <dgm:pt modelId="{C1B0FE0D-30F3-4A2B-A2C5-F5621B7BC92D}">
      <dgm:prSet phldrT="[Text]"/>
      <dgm:spPr>
        <a:solidFill>
          <a:srgbClr val="00B050"/>
        </a:solidFill>
        <a:ln>
          <a:solidFill>
            <a:srgbClr val="002060"/>
          </a:solidFill>
        </a:ln>
      </dgm:spPr>
      <dgm:t>
        <a:bodyPr/>
        <a:lstStyle/>
        <a:p>
          <a:r>
            <a:rPr lang="bn-BD" dirty="0" smtClean="0">
              <a:solidFill>
                <a:schemeClr val="tx1"/>
              </a:solidFill>
              <a:latin typeface="NikoshBAN" pitchFamily="2" charset="0"/>
              <a:cs typeface="NikoshBAN" pitchFamily="2" charset="0"/>
            </a:rPr>
            <a:t>শাখা-প্রশাখা সংগঠন </a:t>
          </a:r>
          <a:endParaRPr lang="en-US" dirty="0"/>
        </a:p>
      </dgm:t>
    </dgm:pt>
    <dgm:pt modelId="{4AB13928-43E8-49CC-B0B3-5784D4C956BB}" type="parTrans" cxnId="{E933C59D-EF04-4D2A-9DD3-31EB3E36C956}">
      <dgm:prSet/>
      <dgm:spPr/>
      <dgm:t>
        <a:bodyPr/>
        <a:lstStyle/>
        <a:p>
          <a:endParaRPr lang="en-US"/>
        </a:p>
      </dgm:t>
    </dgm:pt>
    <dgm:pt modelId="{32B59B7F-D686-4E2E-B489-452A892B79FE}" type="sibTrans" cxnId="{E933C59D-EF04-4D2A-9DD3-31EB3E36C956}">
      <dgm:prSet/>
      <dgm:spPr/>
      <dgm:t>
        <a:bodyPr/>
        <a:lstStyle/>
        <a:p>
          <a:endParaRPr lang="en-US"/>
        </a:p>
      </dgm:t>
    </dgm:pt>
    <dgm:pt modelId="{0223EBA1-C485-46D2-A333-1D2A025B57F6}">
      <dgm:prSet phldrT="[Text]" custT="1"/>
      <dgm:spPr>
        <a:solidFill>
          <a:srgbClr val="00B050"/>
        </a:solidFill>
        <a:ln>
          <a:solidFill>
            <a:srgbClr val="002060"/>
          </a:solidFill>
        </a:ln>
      </dgm:spPr>
      <dgm:t>
        <a:bodyPr/>
        <a:lstStyle/>
        <a:p>
          <a:r>
            <a:rPr lang="bn-BD" sz="2400" dirty="0" smtClean="0">
              <a:solidFill>
                <a:schemeClr val="tx1"/>
              </a:solidFill>
              <a:latin typeface="NikoshBAN" pitchFamily="2" charset="0"/>
              <a:cs typeface="NikoshBAN" pitchFamily="2" charset="0"/>
            </a:rPr>
            <a:t>পরস্পর সংযুক্ত সংগঠন</a:t>
          </a:r>
          <a:endParaRPr lang="en-US" sz="2400" dirty="0"/>
        </a:p>
      </dgm:t>
    </dgm:pt>
    <dgm:pt modelId="{CEEF50F4-CAEF-4479-89C5-19CEB30E45A4}" type="parTrans" cxnId="{E3B45A03-2FB4-433E-A239-61F9D10BD2F3}">
      <dgm:prSet/>
      <dgm:spPr/>
      <dgm:t>
        <a:bodyPr/>
        <a:lstStyle/>
        <a:p>
          <a:endParaRPr lang="en-US"/>
        </a:p>
      </dgm:t>
    </dgm:pt>
    <dgm:pt modelId="{FF591DC0-E1DC-4EBA-B2A8-11EA7DF03734}" type="sibTrans" cxnId="{E3B45A03-2FB4-433E-A239-61F9D10BD2F3}">
      <dgm:prSet/>
      <dgm:spPr/>
      <dgm:t>
        <a:bodyPr/>
        <a:lstStyle/>
        <a:p>
          <a:endParaRPr lang="en-US"/>
        </a:p>
      </dgm:t>
    </dgm:pt>
    <dgm:pt modelId="{CFE71A71-7336-40DF-BCA3-1EE9B3D2F415}">
      <dgm:prSet/>
      <dgm:spPr>
        <a:solidFill>
          <a:srgbClr val="00B050"/>
        </a:solidFill>
        <a:ln>
          <a:solidFill>
            <a:srgbClr val="002060"/>
          </a:solidFill>
        </a:ln>
      </dgm:spPr>
      <dgm:t>
        <a:bodyPr/>
        <a:lstStyle/>
        <a:p>
          <a:r>
            <a:rPr lang="bn-BD" dirty="0" smtClean="0">
              <a:solidFill>
                <a:schemeClr val="tx1"/>
              </a:solidFill>
              <a:latin typeface="NikoshBAN" pitchFamily="2" charset="0"/>
              <a:cs typeface="NikoshBAN" pitchFamily="2" charset="0"/>
            </a:rPr>
            <a:t> বাস টপোলজি</a:t>
          </a:r>
          <a:endParaRPr lang="bn-BD" dirty="0">
            <a:solidFill>
              <a:schemeClr val="tx1"/>
            </a:solidFill>
            <a:latin typeface="NikoshBAN" pitchFamily="2" charset="0"/>
            <a:cs typeface="NikoshBAN" pitchFamily="2" charset="0"/>
          </a:endParaRPr>
        </a:p>
      </dgm:t>
    </dgm:pt>
    <dgm:pt modelId="{08107DDE-55D2-4A12-B24A-96A226D4E9FE}" type="parTrans" cxnId="{6513889B-57CF-4D56-8D88-5DDCDCA520E8}">
      <dgm:prSet/>
      <dgm:spPr/>
      <dgm:t>
        <a:bodyPr/>
        <a:lstStyle/>
        <a:p>
          <a:endParaRPr lang="en-US"/>
        </a:p>
      </dgm:t>
    </dgm:pt>
    <dgm:pt modelId="{F39BB8D9-9F03-42E4-AC10-2E3352654F3B}" type="sibTrans" cxnId="{6513889B-57CF-4D56-8D88-5DDCDCA520E8}">
      <dgm:prSet/>
      <dgm:spPr/>
      <dgm:t>
        <a:bodyPr/>
        <a:lstStyle/>
        <a:p>
          <a:endParaRPr lang="en-US"/>
        </a:p>
      </dgm:t>
    </dgm:pt>
    <dgm:pt modelId="{5ABC3449-6237-41FA-BD73-8C47188C44DF}">
      <dgm:prSet/>
      <dgm:spPr>
        <a:solidFill>
          <a:srgbClr val="00B050"/>
        </a:solidFill>
        <a:ln>
          <a:solidFill>
            <a:srgbClr val="002060"/>
          </a:solidFill>
        </a:ln>
      </dgm:spPr>
      <dgm:t>
        <a:bodyPr/>
        <a:lstStyle/>
        <a:p>
          <a:r>
            <a:rPr lang="bn-BD" dirty="0" smtClean="0">
              <a:solidFill>
                <a:schemeClr val="tx1"/>
              </a:solidFill>
              <a:latin typeface="NikoshBAN" pitchFamily="2" charset="0"/>
              <a:cs typeface="NikoshBAN" pitchFamily="2" charset="0"/>
            </a:rPr>
            <a:t> রিং টপোলজি</a:t>
          </a:r>
          <a:endParaRPr lang="bn-BD" dirty="0">
            <a:solidFill>
              <a:schemeClr val="tx1"/>
            </a:solidFill>
            <a:latin typeface="NikoshBAN" pitchFamily="2" charset="0"/>
            <a:cs typeface="NikoshBAN" pitchFamily="2" charset="0"/>
          </a:endParaRPr>
        </a:p>
      </dgm:t>
    </dgm:pt>
    <dgm:pt modelId="{B3C13F35-A7D4-480D-8330-96F1CBC17833}" type="parTrans" cxnId="{1ECEA543-B0D1-4D30-ADEE-461A0D016674}">
      <dgm:prSet/>
      <dgm:spPr/>
      <dgm:t>
        <a:bodyPr/>
        <a:lstStyle/>
        <a:p>
          <a:endParaRPr lang="en-US"/>
        </a:p>
      </dgm:t>
    </dgm:pt>
    <dgm:pt modelId="{79EE4963-3CE8-4E81-8A04-CD2EF24AB853}" type="sibTrans" cxnId="{1ECEA543-B0D1-4D30-ADEE-461A0D016674}">
      <dgm:prSet/>
      <dgm:spPr/>
      <dgm:t>
        <a:bodyPr/>
        <a:lstStyle/>
        <a:p>
          <a:endParaRPr lang="en-US"/>
        </a:p>
      </dgm:t>
    </dgm:pt>
    <dgm:pt modelId="{92B3931E-EF9A-4E3E-8F46-BA6F11AFB981}">
      <dgm:prSet/>
      <dgm:spPr>
        <a:solidFill>
          <a:srgbClr val="00B050"/>
        </a:solidFill>
        <a:ln>
          <a:solidFill>
            <a:srgbClr val="002060"/>
          </a:solidFill>
        </a:ln>
      </dgm:spPr>
      <dgm:t>
        <a:bodyPr/>
        <a:lstStyle/>
        <a:p>
          <a:r>
            <a:rPr lang="bn-BD" smtClean="0">
              <a:solidFill>
                <a:schemeClr val="tx1"/>
              </a:solidFill>
              <a:latin typeface="NikoshBAN" pitchFamily="2" charset="0"/>
              <a:cs typeface="NikoshBAN" pitchFamily="2" charset="0"/>
            </a:rPr>
            <a:t>স্টার টপোলজি</a:t>
          </a:r>
          <a:endParaRPr lang="bn-BD" dirty="0">
            <a:solidFill>
              <a:schemeClr val="tx1"/>
            </a:solidFill>
            <a:latin typeface="NikoshBAN" pitchFamily="2" charset="0"/>
            <a:cs typeface="NikoshBAN" pitchFamily="2" charset="0"/>
          </a:endParaRPr>
        </a:p>
      </dgm:t>
    </dgm:pt>
    <dgm:pt modelId="{841D24FF-AEC0-41A5-9DA4-6C9857FF2284}" type="parTrans" cxnId="{803778DE-D93A-4416-AF12-B7120121CB02}">
      <dgm:prSet/>
      <dgm:spPr/>
      <dgm:t>
        <a:bodyPr/>
        <a:lstStyle/>
        <a:p>
          <a:endParaRPr lang="en-US"/>
        </a:p>
      </dgm:t>
    </dgm:pt>
    <dgm:pt modelId="{523D0631-FDF5-4DCF-9335-EBEC8B6C4511}" type="sibTrans" cxnId="{803778DE-D93A-4416-AF12-B7120121CB02}">
      <dgm:prSet/>
      <dgm:spPr/>
      <dgm:t>
        <a:bodyPr/>
        <a:lstStyle/>
        <a:p>
          <a:endParaRPr lang="en-US"/>
        </a:p>
      </dgm:t>
    </dgm:pt>
    <dgm:pt modelId="{256C891A-8E33-48AB-BDD8-BD626411DC46}" type="pres">
      <dgm:prSet presAssocID="{DB68C9E8-91A2-4C78-A56F-3E0348317C50}" presName="cycle" presStyleCnt="0">
        <dgm:presLayoutVars>
          <dgm:chMax val="1"/>
          <dgm:dir/>
          <dgm:animLvl val="ctr"/>
          <dgm:resizeHandles val="exact"/>
        </dgm:presLayoutVars>
      </dgm:prSet>
      <dgm:spPr/>
      <dgm:t>
        <a:bodyPr/>
        <a:lstStyle/>
        <a:p>
          <a:endParaRPr lang="en-US"/>
        </a:p>
      </dgm:t>
    </dgm:pt>
    <dgm:pt modelId="{255505C2-1143-4084-B1A7-89397B205FB5}" type="pres">
      <dgm:prSet presAssocID="{4BB499CE-94B1-42CF-8B8F-7B37586F96D6}" presName="centerShape" presStyleLbl="node0" presStyleIdx="0" presStyleCnt="1"/>
      <dgm:spPr/>
      <dgm:t>
        <a:bodyPr/>
        <a:lstStyle/>
        <a:p>
          <a:endParaRPr lang="en-US"/>
        </a:p>
      </dgm:t>
    </dgm:pt>
    <dgm:pt modelId="{CA2C026E-E0BE-4E22-A958-46B4CDAB92CA}" type="pres">
      <dgm:prSet presAssocID="{B050E296-0E17-41B2-B708-F275EEEBDFB4}" presName="Name9" presStyleLbl="parChTrans1D2" presStyleIdx="0" presStyleCnt="6"/>
      <dgm:spPr/>
      <dgm:t>
        <a:bodyPr/>
        <a:lstStyle/>
        <a:p>
          <a:endParaRPr lang="en-US"/>
        </a:p>
      </dgm:t>
    </dgm:pt>
    <dgm:pt modelId="{7D741F43-FC87-476E-90E5-4B865014AD16}" type="pres">
      <dgm:prSet presAssocID="{B050E296-0E17-41B2-B708-F275EEEBDFB4}" presName="connTx" presStyleLbl="parChTrans1D2" presStyleIdx="0" presStyleCnt="6"/>
      <dgm:spPr/>
      <dgm:t>
        <a:bodyPr/>
        <a:lstStyle/>
        <a:p>
          <a:endParaRPr lang="en-US"/>
        </a:p>
      </dgm:t>
    </dgm:pt>
    <dgm:pt modelId="{E4233B85-4720-410C-B706-DD1BD57876B3}" type="pres">
      <dgm:prSet presAssocID="{8597003B-4E9A-46A3-A535-6F541194792B}" presName="node" presStyleLbl="node1" presStyleIdx="0" presStyleCnt="6">
        <dgm:presLayoutVars>
          <dgm:bulletEnabled val="1"/>
        </dgm:presLayoutVars>
      </dgm:prSet>
      <dgm:spPr/>
      <dgm:t>
        <a:bodyPr/>
        <a:lstStyle/>
        <a:p>
          <a:endParaRPr lang="en-US"/>
        </a:p>
      </dgm:t>
    </dgm:pt>
    <dgm:pt modelId="{D8336AE1-022A-425D-A944-9027F9737F14}" type="pres">
      <dgm:prSet presAssocID="{08107DDE-55D2-4A12-B24A-96A226D4E9FE}" presName="Name9" presStyleLbl="parChTrans1D2" presStyleIdx="1" presStyleCnt="6"/>
      <dgm:spPr/>
      <dgm:t>
        <a:bodyPr/>
        <a:lstStyle/>
        <a:p>
          <a:endParaRPr lang="en-US"/>
        </a:p>
      </dgm:t>
    </dgm:pt>
    <dgm:pt modelId="{E45787F6-F515-4969-8FA8-AC0AAB9AF3AD}" type="pres">
      <dgm:prSet presAssocID="{08107DDE-55D2-4A12-B24A-96A226D4E9FE}" presName="connTx" presStyleLbl="parChTrans1D2" presStyleIdx="1" presStyleCnt="6"/>
      <dgm:spPr/>
      <dgm:t>
        <a:bodyPr/>
        <a:lstStyle/>
        <a:p>
          <a:endParaRPr lang="en-US"/>
        </a:p>
      </dgm:t>
    </dgm:pt>
    <dgm:pt modelId="{20F83F2F-3DFC-48C7-87F6-32905C8DCA5C}" type="pres">
      <dgm:prSet presAssocID="{CFE71A71-7336-40DF-BCA3-1EE9B3D2F415}" presName="node" presStyleLbl="node1" presStyleIdx="1" presStyleCnt="6">
        <dgm:presLayoutVars>
          <dgm:bulletEnabled val="1"/>
        </dgm:presLayoutVars>
      </dgm:prSet>
      <dgm:spPr/>
      <dgm:t>
        <a:bodyPr/>
        <a:lstStyle/>
        <a:p>
          <a:endParaRPr lang="en-US"/>
        </a:p>
      </dgm:t>
    </dgm:pt>
    <dgm:pt modelId="{298C25D4-D76C-4D84-90DA-B577F17D4D03}" type="pres">
      <dgm:prSet presAssocID="{B3C13F35-A7D4-480D-8330-96F1CBC17833}" presName="Name9" presStyleLbl="parChTrans1D2" presStyleIdx="2" presStyleCnt="6"/>
      <dgm:spPr/>
      <dgm:t>
        <a:bodyPr/>
        <a:lstStyle/>
        <a:p>
          <a:endParaRPr lang="en-US"/>
        </a:p>
      </dgm:t>
    </dgm:pt>
    <dgm:pt modelId="{82A49CBE-5842-4C2E-BEFD-BF7C05F7EBF4}" type="pres">
      <dgm:prSet presAssocID="{B3C13F35-A7D4-480D-8330-96F1CBC17833}" presName="connTx" presStyleLbl="parChTrans1D2" presStyleIdx="2" presStyleCnt="6"/>
      <dgm:spPr/>
      <dgm:t>
        <a:bodyPr/>
        <a:lstStyle/>
        <a:p>
          <a:endParaRPr lang="en-US"/>
        </a:p>
      </dgm:t>
    </dgm:pt>
    <dgm:pt modelId="{494D1682-98CE-4DAF-A0EB-90C0A9B89831}" type="pres">
      <dgm:prSet presAssocID="{5ABC3449-6237-41FA-BD73-8C47188C44DF}" presName="node" presStyleLbl="node1" presStyleIdx="2" presStyleCnt="6">
        <dgm:presLayoutVars>
          <dgm:bulletEnabled val="1"/>
        </dgm:presLayoutVars>
      </dgm:prSet>
      <dgm:spPr/>
      <dgm:t>
        <a:bodyPr/>
        <a:lstStyle/>
        <a:p>
          <a:endParaRPr lang="en-US"/>
        </a:p>
      </dgm:t>
    </dgm:pt>
    <dgm:pt modelId="{0D31C6E9-B761-4CED-894D-21104B42EFE9}" type="pres">
      <dgm:prSet presAssocID="{841D24FF-AEC0-41A5-9DA4-6C9857FF2284}" presName="Name9" presStyleLbl="parChTrans1D2" presStyleIdx="3" presStyleCnt="6"/>
      <dgm:spPr/>
      <dgm:t>
        <a:bodyPr/>
        <a:lstStyle/>
        <a:p>
          <a:endParaRPr lang="en-US"/>
        </a:p>
      </dgm:t>
    </dgm:pt>
    <dgm:pt modelId="{3991CDDC-B4CE-406F-B4C4-39E0E24F95BE}" type="pres">
      <dgm:prSet presAssocID="{841D24FF-AEC0-41A5-9DA4-6C9857FF2284}" presName="connTx" presStyleLbl="parChTrans1D2" presStyleIdx="3" presStyleCnt="6"/>
      <dgm:spPr/>
      <dgm:t>
        <a:bodyPr/>
        <a:lstStyle/>
        <a:p>
          <a:endParaRPr lang="en-US"/>
        </a:p>
      </dgm:t>
    </dgm:pt>
    <dgm:pt modelId="{0D91B505-C1DA-41F1-A30D-85E59F1BD2E0}" type="pres">
      <dgm:prSet presAssocID="{92B3931E-EF9A-4E3E-8F46-BA6F11AFB981}" presName="node" presStyleLbl="node1" presStyleIdx="3" presStyleCnt="6">
        <dgm:presLayoutVars>
          <dgm:bulletEnabled val="1"/>
        </dgm:presLayoutVars>
      </dgm:prSet>
      <dgm:spPr/>
      <dgm:t>
        <a:bodyPr/>
        <a:lstStyle/>
        <a:p>
          <a:endParaRPr lang="en-US"/>
        </a:p>
      </dgm:t>
    </dgm:pt>
    <dgm:pt modelId="{23B99692-239A-4063-A7AF-B9E0D299CDA8}" type="pres">
      <dgm:prSet presAssocID="{4AB13928-43E8-49CC-B0B3-5784D4C956BB}" presName="Name9" presStyleLbl="parChTrans1D2" presStyleIdx="4" presStyleCnt="6"/>
      <dgm:spPr/>
      <dgm:t>
        <a:bodyPr/>
        <a:lstStyle/>
        <a:p>
          <a:endParaRPr lang="en-US"/>
        </a:p>
      </dgm:t>
    </dgm:pt>
    <dgm:pt modelId="{DF4CD9B8-C4A1-4C7C-92EB-926F36A0E4F1}" type="pres">
      <dgm:prSet presAssocID="{4AB13928-43E8-49CC-B0B3-5784D4C956BB}" presName="connTx" presStyleLbl="parChTrans1D2" presStyleIdx="4" presStyleCnt="6"/>
      <dgm:spPr/>
      <dgm:t>
        <a:bodyPr/>
        <a:lstStyle/>
        <a:p>
          <a:endParaRPr lang="en-US"/>
        </a:p>
      </dgm:t>
    </dgm:pt>
    <dgm:pt modelId="{3ABBF3D5-FC40-4545-86B6-50E8F627D225}" type="pres">
      <dgm:prSet presAssocID="{C1B0FE0D-30F3-4A2B-A2C5-F5621B7BC92D}" presName="node" presStyleLbl="node1" presStyleIdx="4" presStyleCnt="6">
        <dgm:presLayoutVars>
          <dgm:bulletEnabled val="1"/>
        </dgm:presLayoutVars>
      </dgm:prSet>
      <dgm:spPr/>
      <dgm:t>
        <a:bodyPr/>
        <a:lstStyle/>
        <a:p>
          <a:endParaRPr lang="en-US"/>
        </a:p>
      </dgm:t>
    </dgm:pt>
    <dgm:pt modelId="{54566CCC-F993-49B6-9AB6-C56A31A34E03}" type="pres">
      <dgm:prSet presAssocID="{CEEF50F4-CAEF-4479-89C5-19CEB30E45A4}" presName="Name9" presStyleLbl="parChTrans1D2" presStyleIdx="5" presStyleCnt="6"/>
      <dgm:spPr/>
      <dgm:t>
        <a:bodyPr/>
        <a:lstStyle/>
        <a:p>
          <a:endParaRPr lang="en-US"/>
        </a:p>
      </dgm:t>
    </dgm:pt>
    <dgm:pt modelId="{1BD0A2BA-ACE1-478D-8AAF-A0AB9762165F}" type="pres">
      <dgm:prSet presAssocID="{CEEF50F4-CAEF-4479-89C5-19CEB30E45A4}" presName="connTx" presStyleLbl="parChTrans1D2" presStyleIdx="5" presStyleCnt="6"/>
      <dgm:spPr/>
      <dgm:t>
        <a:bodyPr/>
        <a:lstStyle/>
        <a:p>
          <a:endParaRPr lang="en-US"/>
        </a:p>
      </dgm:t>
    </dgm:pt>
    <dgm:pt modelId="{0474F02D-12D0-41DE-83D5-45BF39ECCD90}" type="pres">
      <dgm:prSet presAssocID="{0223EBA1-C485-46D2-A333-1D2A025B57F6}" presName="node" presStyleLbl="node1" presStyleIdx="5" presStyleCnt="6">
        <dgm:presLayoutVars>
          <dgm:bulletEnabled val="1"/>
        </dgm:presLayoutVars>
      </dgm:prSet>
      <dgm:spPr/>
      <dgm:t>
        <a:bodyPr/>
        <a:lstStyle/>
        <a:p>
          <a:endParaRPr lang="en-US"/>
        </a:p>
      </dgm:t>
    </dgm:pt>
  </dgm:ptLst>
  <dgm:cxnLst>
    <dgm:cxn modelId="{436330C1-E8FD-4D89-AF5D-06647B8AC0C7}" type="presOf" srcId="{CEEF50F4-CAEF-4479-89C5-19CEB30E45A4}" destId="{1BD0A2BA-ACE1-478D-8AAF-A0AB9762165F}" srcOrd="1" destOrd="0" presId="urn:microsoft.com/office/officeart/2005/8/layout/radial1"/>
    <dgm:cxn modelId="{F2205ABC-F499-4581-889D-8CF5BD87DC6A}" type="presOf" srcId="{841D24FF-AEC0-41A5-9DA4-6C9857FF2284}" destId="{0D31C6E9-B761-4CED-894D-21104B42EFE9}" srcOrd="0" destOrd="0" presId="urn:microsoft.com/office/officeart/2005/8/layout/radial1"/>
    <dgm:cxn modelId="{1ECEA543-B0D1-4D30-ADEE-461A0D016674}" srcId="{4BB499CE-94B1-42CF-8B8F-7B37586F96D6}" destId="{5ABC3449-6237-41FA-BD73-8C47188C44DF}" srcOrd="2" destOrd="0" parTransId="{B3C13F35-A7D4-480D-8330-96F1CBC17833}" sibTransId="{79EE4963-3CE8-4E81-8A04-CD2EF24AB853}"/>
    <dgm:cxn modelId="{1CA35C30-28FC-4601-948C-FA17A6D0DD42}" type="presOf" srcId="{4BB499CE-94B1-42CF-8B8F-7B37586F96D6}" destId="{255505C2-1143-4084-B1A7-89397B205FB5}" srcOrd="0" destOrd="0" presId="urn:microsoft.com/office/officeart/2005/8/layout/radial1"/>
    <dgm:cxn modelId="{179BFD10-D035-44CE-A7D4-E4913D32575C}" type="presOf" srcId="{B3C13F35-A7D4-480D-8330-96F1CBC17833}" destId="{298C25D4-D76C-4D84-90DA-B577F17D4D03}" srcOrd="0" destOrd="0" presId="urn:microsoft.com/office/officeart/2005/8/layout/radial1"/>
    <dgm:cxn modelId="{649C28A0-9865-49F8-A411-5273664A4A61}" type="presOf" srcId="{B3C13F35-A7D4-480D-8330-96F1CBC17833}" destId="{82A49CBE-5842-4C2E-BEFD-BF7C05F7EBF4}" srcOrd="1" destOrd="0" presId="urn:microsoft.com/office/officeart/2005/8/layout/radial1"/>
    <dgm:cxn modelId="{E933C59D-EF04-4D2A-9DD3-31EB3E36C956}" srcId="{4BB499CE-94B1-42CF-8B8F-7B37586F96D6}" destId="{C1B0FE0D-30F3-4A2B-A2C5-F5621B7BC92D}" srcOrd="4" destOrd="0" parTransId="{4AB13928-43E8-49CC-B0B3-5784D4C956BB}" sibTransId="{32B59B7F-D686-4E2E-B489-452A892B79FE}"/>
    <dgm:cxn modelId="{1DAB8C46-6B1A-4D83-B84D-F3240E36FD6C}" type="presOf" srcId="{CEEF50F4-CAEF-4479-89C5-19CEB30E45A4}" destId="{54566CCC-F993-49B6-9AB6-C56A31A34E03}" srcOrd="0" destOrd="0" presId="urn:microsoft.com/office/officeart/2005/8/layout/radial1"/>
    <dgm:cxn modelId="{AB41D741-E241-45A3-9B2F-99443D3610CC}" type="presOf" srcId="{CFE71A71-7336-40DF-BCA3-1EE9B3D2F415}" destId="{20F83F2F-3DFC-48C7-87F6-32905C8DCA5C}" srcOrd="0" destOrd="0" presId="urn:microsoft.com/office/officeart/2005/8/layout/radial1"/>
    <dgm:cxn modelId="{7610FC9C-F694-41CA-B223-118312936C44}" srcId="{DB68C9E8-91A2-4C78-A56F-3E0348317C50}" destId="{4BB499CE-94B1-42CF-8B8F-7B37586F96D6}" srcOrd="0" destOrd="0" parTransId="{CC413AC4-8536-49D3-8995-9FF8EDE49A9A}" sibTransId="{4AA8A2FC-376D-4AA5-B1DC-80994B074BD2}"/>
    <dgm:cxn modelId="{CDEDB508-C41B-417B-94DB-E5ED3B6E568D}" type="presOf" srcId="{4AB13928-43E8-49CC-B0B3-5784D4C956BB}" destId="{23B99692-239A-4063-A7AF-B9E0D299CDA8}" srcOrd="0" destOrd="0" presId="urn:microsoft.com/office/officeart/2005/8/layout/radial1"/>
    <dgm:cxn modelId="{0260F63C-D268-4FA4-BD50-C165131DF263}" srcId="{4BB499CE-94B1-42CF-8B8F-7B37586F96D6}" destId="{8597003B-4E9A-46A3-A535-6F541194792B}" srcOrd="0" destOrd="0" parTransId="{B050E296-0E17-41B2-B708-F275EEEBDFB4}" sibTransId="{913A89F0-7045-464E-8188-B3B6CD997B1B}"/>
    <dgm:cxn modelId="{4CE3789C-FF01-46CC-B200-B0C55283E531}" type="presOf" srcId="{5ABC3449-6237-41FA-BD73-8C47188C44DF}" destId="{494D1682-98CE-4DAF-A0EB-90C0A9B89831}" srcOrd="0" destOrd="0" presId="urn:microsoft.com/office/officeart/2005/8/layout/radial1"/>
    <dgm:cxn modelId="{C2B07F14-FC02-493F-AAE3-485FC36EEAE8}" type="presOf" srcId="{08107DDE-55D2-4A12-B24A-96A226D4E9FE}" destId="{E45787F6-F515-4969-8FA8-AC0AAB9AF3AD}" srcOrd="1" destOrd="0" presId="urn:microsoft.com/office/officeart/2005/8/layout/radial1"/>
    <dgm:cxn modelId="{9914FCE2-88FD-47BE-BAD6-75877A5D28F9}" type="presOf" srcId="{DB68C9E8-91A2-4C78-A56F-3E0348317C50}" destId="{256C891A-8E33-48AB-BDD8-BD626411DC46}" srcOrd="0" destOrd="0" presId="urn:microsoft.com/office/officeart/2005/8/layout/radial1"/>
    <dgm:cxn modelId="{7AE0328A-9FD3-477B-AAC5-1C9772DC50DA}" type="presOf" srcId="{4AB13928-43E8-49CC-B0B3-5784D4C956BB}" destId="{DF4CD9B8-C4A1-4C7C-92EB-926F36A0E4F1}" srcOrd="1" destOrd="0" presId="urn:microsoft.com/office/officeart/2005/8/layout/radial1"/>
    <dgm:cxn modelId="{5252F2BC-96C8-478E-A5DE-BBF9B1DE64D3}" type="presOf" srcId="{8597003B-4E9A-46A3-A535-6F541194792B}" destId="{E4233B85-4720-410C-B706-DD1BD57876B3}" srcOrd="0" destOrd="0" presId="urn:microsoft.com/office/officeart/2005/8/layout/radial1"/>
    <dgm:cxn modelId="{E3B45A03-2FB4-433E-A239-61F9D10BD2F3}" srcId="{4BB499CE-94B1-42CF-8B8F-7B37586F96D6}" destId="{0223EBA1-C485-46D2-A333-1D2A025B57F6}" srcOrd="5" destOrd="0" parTransId="{CEEF50F4-CAEF-4479-89C5-19CEB30E45A4}" sibTransId="{FF591DC0-E1DC-4EBA-B2A8-11EA7DF03734}"/>
    <dgm:cxn modelId="{BD90538D-FA5E-47BC-9CCE-778D3564F506}" type="presOf" srcId="{841D24FF-AEC0-41A5-9DA4-6C9857FF2284}" destId="{3991CDDC-B4CE-406F-B4C4-39E0E24F95BE}" srcOrd="1" destOrd="0" presId="urn:microsoft.com/office/officeart/2005/8/layout/radial1"/>
    <dgm:cxn modelId="{44933EE1-4116-4AC2-A93F-9A91587705E7}" type="presOf" srcId="{B050E296-0E17-41B2-B708-F275EEEBDFB4}" destId="{7D741F43-FC87-476E-90E5-4B865014AD16}" srcOrd="1" destOrd="0" presId="urn:microsoft.com/office/officeart/2005/8/layout/radial1"/>
    <dgm:cxn modelId="{6513889B-57CF-4D56-8D88-5DDCDCA520E8}" srcId="{4BB499CE-94B1-42CF-8B8F-7B37586F96D6}" destId="{CFE71A71-7336-40DF-BCA3-1EE9B3D2F415}" srcOrd="1" destOrd="0" parTransId="{08107DDE-55D2-4A12-B24A-96A226D4E9FE}" sibTransId="{F39BB8D9-9F03-42E4-AC10-2E3352654F3B}"/>
    <dgm:cxn modelId="{E5C36FC2-4C7C-48FD-9944-EC68F5383D1A}" type="presOf" srcId="{08107DDE-55D2-4A12-B24A-96A226D4E9FE}" destId="{D8336AE1-022A-425D-A944-9027F9737F14}" srcOrd="0" destOrd="0" presId="urn:microsoft.com/office/officeart/2005/8/layout/radial1"/>
    <dgm:cxn modelId="{803778DE-D93A-4416-AF12-B7120121CB02}" srcId="{4BB499CE-94B1-42CF-8B8F-7B37586F96D6}" destId="{92B3931E-EF9A-4E3E-8F46-BA6F11AFB981}" srcOrd="3" destOrd="0" parTransId="{841D24FF-AEC0-41A5-9DA4-6C9857FF2284}" sibTransId="{523D0631-FDF5-4DCF-9335-EBEC8B6C4511}"/>
    <dgm:cxn modelId="{28927B2F-E03A-489E-94D7-8977EDE213A2}" type="presOf" srcId="{C1B0FE0D-30F3-4A2B-A2C5-F5621B7BC92D}" destId="{3ABBF3D5-FC40-4545-86B6-50E8F627D225}" srcOrd="0" destOrd="0" presId="urn:microsoft.com/office/officeart/2005/8/layout/radial1"/>
    <dgm:cxn modelId="{2F8BF786-4737-4657-804C-A7F8C513A507}" type="presOf" srcId="{0223EBA1-C485-46D2-A333-1D2A025B57F6}" destId="{0474F02D-12D0-41DE-83D5-45BF39ECCD90}" srcOrd="0" destOrd="0" presId="urn:microsoft.com/office/officeart/2005/8/layout/radial1"/>
    <dgm:cxn modelId="{B7193289-997F-4EA9-83AA-1D4147E65C28}" type="presOf" srcId="{92B3931E-EF9A-4E3E-8F46-BA6F11AFB981}" destId="{0D91B505-C1DA-41F1-A30D-85E59F1BD2E0}" srcOrd="0" destOrd="0" presId="urn:microsoft.com/office/officeart/2005/8/layout/radial1"/>
    <dgm:cxn modelId="{CD9F2341-5292-4B6D-B950-E98870169F27}" type="presOf" srcId="{B050E296-0E17-41B2-B708-F275EEEBDFB4}" destId="{CA2C026E-E0BE-4E22-A958-46B4CDAB92CA}" srcOrd="0" destOrd="0" presId="urn:microsoft.com/office/officeart/2005/8/layout/radial1"/>
    <dgm:cxn modelId="{45171D66-2903-4970-B7BE-41A3FF84C4DD}" type="presParOf" srcId="{256C891A-8E33-48AB-BDD8-BD626411DC46}" destId="{255505C2-1143-4084-B1A7-89397B205FB5}" srcOrd="0" destOrd="0" presId="urn:microsoft.com/office/officeart/2005/8/layout/radial1"/>
    <dgm:cxn modelId="{416E7B68-2B16-42E5-B6D4-084EB7CC4B3B}" type="presParOf" srcId="{256C891A-8E33-48AB-BDD8-BD626411DC46}" destId="{CA2C026E-E0BE-4E22-A958-46B4CDAB92CA}" srcOrd="1" destOrd="0" presId="urn:microsoft.com/office/officeart/2005/8/layout/radial1"/>
    <dgm:cxn modelId="{14E82A42-1503-4FB7-9751-E4157BB0FD8F}" type="presParOf" srcId="{CA2C026E-E0BE-4E22-A958-46B4CDAB92CA}" destId="{7D741F43-FC87-476E-90E5-4B865014AD16}" srcOrd="0" destOrd="0" presId="urn:microsoft.com/office/officeart/2005/8/layout/radial1"/>
    <dgm:cxn modelId="{11AC82EF-D96F-43FA-8B2D-9311D4E3BC4C}" type="presParOf" srcId="{256C891A-8E33-48AB-BDD8-BD626411DC46}" destId="{E4233B85-4720-410C-B706-DD1BD57876B3}" srcOrd="2" destOrd="0" presId="urn:microsoft.com/office/officeart/2005/8/layout/radial1"/>
    <dgm:cxn modelId="{1D1D3938-A4C7-4E0E-85E3-D6B26F4BF519}" type="presParOf" srcId="{256C891A-8E33-48AB-BDD8-BD626411DC46}" destId="{D8336AE1-022A-425D-A944-9027F9737F14}" srcOrd="3" destOrd="0" presId="urn:microsoft.com/office/officeart/2005/8/layout/radial1"/>
    <dgm:cxn modelId="{F78F4B10-AB19-44BD-BB9D-D534EB40E75D}" type="presParOf" srcId="{D8336AE1-022A-425D-A944-9027F9737F14}" destId="{E45787F6-F515-4969-8FA8-AC0AAB9AF3AD}" srcOrd="0" destOrd="0" presId="urn:microsoft.com/office/officeart/2005/8/layout/radial1"/>
    <dgm:cxn modelId="{4010DE52-D96C-4DC1-9FB4-E83426F192D1}" type="presParOf" srcId="{256C891A-8E33-48AB-BDD8-BD626411DC46}" destId="{20F83F2F-3DFC-48C7-87F6-32905C8DCA5C}" srcOrd="4" destOrd="0" presId="urn:microsoft.com/office/officeart/2005/8/layout/radial1"/>
    <dgm:cxn modelId="{3FD845BA-BABE-4148-A503-02EAE9E491EE}" type="presParOf" srcId="{256C891A-8E33-48AB-BDD8-BD626411DC46}" destId="{298C25D4-D76C-4D84-90DA-B577F17D4D03}" srcOrd="5" destOrd="0" presId="urn:microsoft.com/office/officeart/2005/8/layout/radial1"/>
    <dgm:cxn modelId="{B6F9BB72-D1E2-4C42-8557-073892C81921}" type="presParOf" srcId="{298C25D4-D76C-4D84-90DA-B577F17D4D03}" destId="{82A49CBE-5842-4C2E-BEFD-BF7C05F7EBF4}" srcOrd="0" destOrd="0" presId="urn:microsoft.com/office/officeart/2005/8/layout/radial1"/>
    <dgm:cxn modelId="{E96572EC-3CB1-4A87-8B8F-73F5A3FDC2E4}" type="presParOf" srcId="{256C891A-8E33-48AB-BDD8-BD626411DC46}" destId="{494D1682-98CE-4DAF-A0EB-90C0A9B89831}" srcOrd="6" destOrd="0" presId="urn:microsoft.com/office/officeart/2005/8/layout/radial1"/>
    <dgm:cxn modelId="{4A7CA392-221F-475B-B42E-196365B3A69A}" type="presParOf" srcId="{256C891A-8E33-48AB-BDD8-BD626411DC46}" destId="{0D31C6E9-B761-4CED-894D-21104B42EFE9}" srcOrd="7" destOrd="0" presId="urn:microsoft.com/office/officeart/2005/8/layout/radial1"/>
    <dgm:cxn modelId="{4F7F7962-C265-4C75-9EE2-BE850EE1CB9A}" type="presParOf" srcId="{0D31C6E9-B761-4CED-894D-21104B42EFE9}" destId="{3991CDDC-B4CE-406F-B4C4-39E0E24F95BE}" srcOrd="0" destOrd="0" presId="urn:microsoft.com/office/officeart/2005/8/layout/radial1"/>
    <dgm:cxn modelId="{4154C832-2E54-48BD-B888-7FEA4F804197}" type="presParOf" srcId="{256C891A-8E33-48AB-BDD8-BD626411DC46}" destId="{0D91B505-C1DA-41F1-A30D-85E59F1BD2E0}" srcOrd="8" destOrd="0" presId="urn:microsoft.com/office/officeart/2005/8/layout/radial1"/>
    <dgm:cxn modelId="{B00FDCF5-043C-429C-97F3-62FF2ED74DD0}" type="presParOf" srcId="{256C891A-8E33-48AB-BDD8-BD626411DC46}" destId="{23B99692-239A-4063-A7AF-B9E0D299CDA8}" srcOrd="9" destOrd="0" presId="urn:microsoft.com/office/officeart/2005/8/layout/radial1"/>
    <dgm:cxn modelId="{493A7559-1DB7-4218-B281-0D499A16E129}" type="presParOf" srcId="{23B99692-239A-4063-A7AF-B9E0D299CDA8}" destId="{DF4CD9B8-C4A1-4C7C-92EB-926F36A0E4F1}" srcOrd="0" destOrd="0" presId="urn:microsoft.com/office/officeart/2005/8/layout/radial1"/>
    <dgm:cxn modelId="{5BEEACE3-4475-424F-9D52-06CF7065364A}" type="presParOf" srcId="{256C891A-8E33-48AB-BDD8-BD626411DC46}" destId="{3ABBF3D5-FC40-4545-86B6-50E8F627D225}" srcOrd="10" destOrd="0" presId="urn:microsoft.com/office/officeart/2005/8/layout/radial1"/>
    <dgm:cxn modelId="{7C3D5A58-C0B0-4DC1-905F-24B7DD7D10BF}" type="presParOf" srcId="{256C891A-8E33-48AB-BDD8-BD626411DC46}" destId="{54566CCC-F993-49B6-9AB6-C56A31A34E03}" srcOrd="11" destOrd="0" presId="urn:microsoft.com/office/officeart/2005/8/layout/radial1"/>
    <dgm:cxn modelId="{D6E6FD2E-49F4-41CF-8F82-0BE786122B4D}" type="presParOf" srcId="{54566CCC-F993-49B6-9AB6-C56A31A34E03}" destId="{1BD0A2BA-ACE1-478D-8AAF-A0AB9762165F}" srcOrd="0" destOrd="0" presId="urn:microsoft.com/office/officeart/2005/8/layout/radial1"/>
    <dgm:cxn modelId="{D0A839CE-5C9B-4097-987F-6C33D82A717C}" type="presParOf" srcId="{256C891A-8E33-48AB-BDD8-BD626411DC46}" destId="{0474F02D-12D0-41DE-83D5-45BF39ECCD90}"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505C2-1143-4084-B1A7-89397B205FB5}">
      <dsp:nvSpPr>
        <dsp:cNvPr id="0" name=""/>
        <dsp:cNvSpPr/>
      </dsp:nvSpPr>
      <dsp:spPr>
        <a:xfrm>
          <a:off x="2978043" y="1787388"/>
          <a:ext cx="1359112" cy="1359112"/>
        </a:xfrm>
        <a:prstGeom prst="ellipse">
          <a:avLst/>
        </a:prstGeom>
        <a:solidFill>
          <a:srgbClr val="002060"/>
        </a:solidFill>
        <a:ln w="1079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b="1" kern="1200" dirty="0" smtClean="0">
              <a:latin typeface="NikoshBAN" pitchFamily="2" charset="0"/>
              <a:cs typeface="NikoshBAN" pitchFamily="2" charset="0"/>
            </a:rPr>
            <a:t>লোকাল এরিয়া নেটওয়ার্ক </a:t>
          </a:r>
          <a:endParaRPr lang="en-US" sz="2300" kern="1200" dirty="0"/>
        </a:p>
      </dsp:txBody>
      <dsp:txXfrm>
        <a:off x="3177080" y="1986425"/>
        <a:ext cx="961038" cy="961038"/>
      </dsp:txXfrm>
    </dsp:sp>
    <dsp:sp modelId="{CA2C026E-E0BE-4E22-A958-46B4CDAB92CA}">
      <dsp:nvSpPr>
        <dsp:cNvPr id="0" name=""/>
        <dsp:cNvSpPr/>
      </dsp:nvSpPr>
      <dsp:spPr>
        <a:xfrm rot="16200000">
          <a:off x="3452634" y="1565701"/>
          <a:ext cx="409931" cy="33442"/>
        </a:xfrm>
        <a:custGeom>
          <a:avLst/>
          <a:gdLst/>
          <a:ahLst/>
          <a:cxnLst/>
          <a:rect l="0" t="0" r="0" b="0"/>
          <a:pathLst>
            <a:path>
              <a:moveTo>
                <a:pt x="0" y="16721"/>
              </a:moveTo>
              <a:lnTo>
                <a:pt x="40993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7351" y="1572174"/>
        <a:ext cx="20496" cy="20496"/>
      </dsp:txXfrm>
    </dsp:sp>
    <dsp:sp modelId="{E4233B85-4720-410C-B706-DD1BD57876B3}">
      <dsp:nvSpPr>
        <dsp:cNvPr id="0" name=""/>
        <dsp:cNvSpPr/>
      </dsp:nvSpPr>
      <dsp:spPr>
        <a:xfrm>
          <a:off x="2978043" y="18344"/>
          <a:ext cx="1359112" cy="1359112"/>
        </a:xfrm>
        <a:prstGeom prst="ellipse">
          <a:avLst/>
        </a:prstGeom>
        <a:solidFill>
          <a:srgbClr val="00B050"/>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solidFill>
                <a:schemeClr val="tx1"/>
              </a:solidFill>
              <a:latin typeface="NikoshBAN" pitchFamily="2" charset="0"/>
              <a:cs typeface="NikoshBAN" pitchFamily="2" charset="0"/>
            </a:rPr>
            <a:t>সংকর  সংগঠন</a:t>
          </a:r>
          <a:endParaRPr lang="en-US" sz="2300" kern="1200" dirty="0"/>
        </a:p>
      </dsp:txBody>
      <dsp:txXfrm>
        <a:off x="3177080" y="217381"/>
        <a:ext cx="961038" cy="961038"/>
      </dsp:txXfrm>
    </dsp:sp>
    <dsp:sp modelId="{D8336AE1-022A-425D-A944-9027F9737F14}">
      <dsp:nvSpPr>
        <dsp:cNvPr id="0" name=""/>
        <dsp:cNvSpPr/>
      </dsp:nvSpPr>
      <dsp:spPr>
        <a:xfrm rot="19800000">
          <a:off x="4218652" y="2007962"/>
          <a:ext cx="409931" cy="33442"/>
        </a:xfrm>
        <a:custGeom>
          <a:avLst/>
          <a:gdLst/>
          <a:ahLst/>
          <a:cxnLst/>
          <a:rect l="0" t="0" r="0" b="0"/>
          <a:pathLst>
            <a:path>
              <a:moveTo>
                <a:pt x="0" y="16721"/>
              </a:moveTo>
              <a:lnTo>
                <a:pt x="40993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3370" y="2014435"/>
        <a:ext cx="20496" cy="20496"/>
      </dsp:txXfrm>
    </dsp:sp>
    <dsp:sp modelId="{20F83F2F-3DFC-48C7-87F6-32905C8DCA5C}">
      <dsp:nvSpPr>
        <dsp:cNvPr id="0" name=""/>
        <dsp:cNvSpPr/>
      </dsp:nvSpPr>
      <dsp:spPr>
        <a:xfrm>
          <a:off x="4510080" y="902866"/>
          <a:ext cx="1359112" cy="1359112"/>
        </a:xfrm>
        <a:prstGeom prst="ellipse">
          <a:avLst/>
        </a:prstGeom>
        <a:solidFill>
          <a:srgbClr val="00B050"/>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solidFill>
                <a:schemeClr val="tx1"/>
              </a:solidFill>
              <a:latin typeface="NikoshBAN" pitchFamily="2" charset="0"/>
              <a:cs typeface="NikoshBAN" pitchFamily="2" charset="0"/>
            </a:rPr>
            <a:t> বাস টপোলজি</a:t>
          </a:r>
          <a:endParaRPr lang="bn-BD" sz="2300" kern="1200" dirty="0">
            <a:solidFill>
              <a:schemeClr val="tx1"/>
            </a:solidFill>
            <a:latin typeface="NikoshBAN" pitchFamily="2" charset="0"/>
            <a:cs typeface="NikoshBAN" pitchFamily="2" charset="0"/>
          </a:endParaRPr>
        </a:p>
      </dsp:txBody>
      <dsp:txXfrm>
        <a:off x="4709117" y="1101903"/>
        <a:ext cx="961038" cy="961038"/>
      </dsp:txXfrm>
    </dsp:sp>
    <dsp:sp modelId="{298C25D4-D76C-4D84-90DA-B577F17D4D03}">
      <dsp:nvSpPr>
        <dsp:cNvPr id="0" name=""/>
        <dsp:cNvSpPr/>
      </dsp:nvSpPr>
      <dsp:spPr>
        <a:xfrm rot="1800000">
          <a:off x="4218652" y="2892484"/>
          <a:ext cx="409931" cy="33442"/>
        </a:xfrm>
        <a:custGeom>
          <a:avLst/>
          <a:gdLst/>
          <a:ahLst/>
          <a:cxnLst/>
          <a:rect l="0" t="0" r="0" b="0"/>
          <a:pathLst>
            <a:path>
              <a:moveTo>
                <a:pt x="0" y="16721"/>
              </a:moveTo>
              <a:lnTo>
                <a:pt x="40993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3370" y="2898957"/>
        <a:ext cx="20496" cy="20496"/>
      </dsp:txXfrm>
    </dsp:sp>
    <dsp:sp modelId="{494D1682-98CE-4DAF-A0EB-90C0A9B89831}">
      <dsp:nvSpPr>
        <dsp:cNvPr id="0" name=""/>
        <dsp:cNvSpPr/>
      </dsp:nvSpPr>
      <dsp:spPr>
        <a:xfrm>
          <a:off x="4510080" y="2671910"/>
          <a:ext cx="1359112" cy="1359112"/>
        </a:xfrm>
        <a:prstGeom prst="ellipse">
          <a:avLst/>
        </a:prstGeom>
        <a:solidFill>
          <a:srgbClr val="00B050"/>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solidFill>
                <a:schemeClr val="tx1"/>
              </a:solidFill>
              <a:latin typeface="NikoshBAN" pitchFamily="2" charset="0"/>
              <a:cs typeface="NikoshBAN" pitchFamily="2" charset="0"/>
            </a:rPr>
            <a:t> রিং টপোলজি</a:t>
          </a:r>
          <a:endParaRPr lang="bn-BD" sz="2300" kern="1200" dirty="0">
            <a:solidFill>
              <a:schemeClr val="tx1"/>
            </a:solidFill>
            <a:latin typeface="NikoshBAN" pitchFamily="2" charset="0"/>
            <a:cs typeface="NikoshBAN" pitchFamily="2" charset="0"/>
          </a:endParaRPr>
        </a:p>
      </dsp:txBody>
      <dsp:txXfrm>
        <a:off x="4709117" y="2870947"/>
        <a:ext cx="961038" cy="961038"/>
      </dsp:txXfrm>
    </dsp:sp>
    <dsp:sp modelId="{0D31C6E9-B761-4CED-894D-21104B42EFE9}">
      <dsp:nvSpPr>
        <dsp:cNvPr id="0" name=""/>
        <dsp:cNvSpPr/>
      </dsp:nvSpPr>
      <dsp:spPr>
        <a:xfrm rot="5400000">
          <a:off x="3452634" y="3334745"/>
          <a:ext cx="409931" cy="33442"/>
        </a:xfrm>
        <a:custGeom>
          <a:avLst/>
          <a:gdLst/>
          <a:ahLst/>
          <a:cxnLst/>
          <a:rect l="0" t="0" r="0" b="0"/>
          <a:pathLst>
            <a:path>
              <a:moveTo>
                <a:pt x="0" y="16721"/>
              </a:moveTo>
              <a:lnTo>
                <a:pt x="40993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7351" y="3341218"/>
        <a:ext cx="20496" cy="20496"/>
      </dsp:txXfrm>
    </dsp:sp>
    <dsp:sp modelId="{0D91B505-C1DA-41F1-A30D-85E59F1BD2E0}">
      <dsp:nvSpPr>
        <dsp:cNvPr id="0" name=""/>
        <dsp:cNvSpPr/>
      </dsp:nvSpPr>
      <dsp:spPr>
        <a:xfrm>
          <a:off x="2978043" y="3556432"/>
          <a:ext cx="1359112" cy="1359112"/>
        </a:xfrm>
        <a:prstGeom prst="ellipse">
          <a:avLst/>
        </a:prstGeom>
        <a:solidFill>
          <a:srgbClr val="00B050"/>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smtClean="0">
              <a:solidFill>
                <a:schemeClr val="tx1"/>
              </a:solidFill>
              <a:latin typeface="NikoshBAN" pitchFamily="2" charset="0"/>
              <a:cs typeface="NikoshBAN" pitchFamily="2" charset="0"/>
            </a:rPr>
            <a:t>স্টার টপোলজি</a:t>
          </a:r>
          <a:endParaRPr lang="bn-BD" sz="2300" kern="1200" dirty="0">
            <a:solidFill>
              <a:schemeClr val="tx1"/>
            </a:solidFill>
            <a:latin typeface="NikoshBAN" pitchFamily="2" charset="0"/>
            <a:cs typeface="NikoshBAN" pitchFamily="2" charset="0"/>
          </a:endParaRPr>
        </a:p>
      </dsp:txBody>
      <dsp:txXfrm>
        <a:off x="3177080" y="3755469"/>
        <a:ext cx="961038" cy="961038"/>
      </dsp:txXfrm>
    </dsp:sp>
    <dsp:sp modelId="{23B99692-239A-4063-A7AF-B9E0D299CDA8}">
      <dsp:nvSpPr>
        <dsp:cNvPr id="0" name=""/>
        <dsp:cNvSpPr/>
      </dsp:nvSpPr>
      <dsp:spPr>
        <a:xfrm rot="9000000">
          <a:off x="2686615" y="2892484"/>
          <a:ext cx="409931" cy="33442"/>
        </a:xfrm>
        <a:custGeom>
          <a:avLst/>
          <a:gdLst/>
          <a:ahLst/>
          <a:cxnLst/>
          <a:rect l="0" t="0" r="0" b="0"/>
          <a:pathLst>
            <a:path>
              <a:moveTo>
                <a:pt x="0" y="16721"/>
              </a:moveTo>
              <a:lnTo>
                <a:pt x="40993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1333" y="2898957"/>
        <a:ext cx="20496" cy="20496"/>
      </dsp:txXfrm>
    </dsp:sp>
    <dsp:sp modelId="{3ABBF3D5-FC40-4545-86B6-50E8F627D225}">
      <dsp:nvSpPr>
        <dsp:cNvPr id="0" name=""/>
        <dsp:cNvSpPr/>
      </dsp:nvSpPr>
      <dsp:spPr>
        <a:xfrm>
          <a:off x="1446006" y="2671910"/>
          <a:ext cx="1359112" cy="1359112"/>
        </a:xfrm>
        <a:prstGeom prst="ellipse">
          <a:avLst/>
        </a:prstGeom>
        <a:solidFill>
          <a:srgbClr val="00B050"/>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solidFill>
                <a:schemeClr val="tx1"/>
              </a:solidFill>
              <a:latin typeface="NikoshBAN" pitchFamily="2" charset="0"/>
              <a:cs typeface="NikoshBAN" pitchFamily="2" charset="0"/>
            </a:rPr>
            <a:t>শাখা-প্রশাখা সংগঠন </a:t>
          </a:r>
          <a:endParaRPr lang="en-US" sz="2300" kern="1200" dirty="0"/>
        </a:p>
      </dsp:txBody>
      <dsp:txXfrm>
        <a:off x="1645043" y="2870947"/>
        <a:ext cx="961038" cy="961038"/>
      </dsp:txXfrm>
    </dsp:sp>
    <dsp:sp modelId="{54566CCC-F993-49B6-9AB6-C56A31A34E03}">
      <dsp:nvSpPr>
        <dsp:cNvPr id="0" name=""/>
        <dsp:cNvSpPr/>
      </dsp:nvSpPr>
      <dsp:spPr>
        <a:xfrm rot="12600000">
          <a:off x="2686615" y="2007962"/>
          <a:ext cx="409931" cy="33442"/>
        </a:xfrm>
        <a:custGeom>
          <a:avLst/>
          <a:gdLst/>
          <a:ahLst/>
          <a:cxnLst/>
          <a:rect l="0" t="0" r="0" b="0"/>
          <a:pathLst>
            <a:path>
              <a:moveTo>
                <a:pt x="0" y="16721"/>
              </a:moveTo>
              <a:lnTo>
                <a:pt x="40993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1333" y="2014435"/>
        <a:ext cx="20496" cy="20496"/>
      </dsp:txXfrm>
    </dsp:sp>
    <dsp:sp modelId="{0474F02D-12D0-41DE-83D5-45BF39ECCD90}">
      <dsp:nvSpPr>
        <dsp:cNvPr id="0" name=""/>
        <dsp:cNvSpPr/>
      </dsp:nvSpPr>
      <dsp:spPr>
        <a:xfrm>
          <a:off x="1446006" y="902866"/>
          <a:ext cx="1359112" cy="1359112"/>
        </a:xfrm>
        <a:prstGeom prst="ellipse">
          <a:avLst/>
        </a:prstGeom>
        <a:solidFill>
          <a:srgbClr val="00B050"/>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পরস্পর সংযুক্ত সংগঠন</a:t>
          </a:r>
          <a:endParaRPr lang="en-US" sz="2400" kern="1200" dirty="0"/>
        </a:p>
      </dsp:txBody>
      <dsp:txXfrm>
        <a:off x="1645043" y="1101903"/>
        <a:ext cx="961038" cy="961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4/13/2009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4/13/2009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gif"/><Relationship Id="rId7" Type="http://schemas.openxmlformats.org/officeDocument/2006/relationships/image" Target="../media/image13.jpe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7.gif"/><Relationship Id="rId4" Type="http://schemas.openxmlformats.org/officeDocument/2006/relationships/image" Target="../media/image26.gif"/><Relationship Id="rId9"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w.jpg"/>
          <p:cNvPicPr>
            <a:picLocks noChangeAspect="1"/>
          </p:cNvPicPr>
          <p:nvPr/>
        </p:nvPicPr>
        <p:blipFill>
          <a:blip r:embed="rId2"/>
          <a:stretch>
            <a:fillRect/>
          </a:stretch>
        </p:blipFill>
        <p:spPr>
          <a:xfrm>
            <a:off x="168729" y="990600"/>
            <a:ext cx="42672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C:\Users\Public\Pictures\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990600"/>
            <a:ext cx="4343400" cy="5029200"/>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68829" y="1676400"/>
            <a:ext cx="6934200" cy="3154710"/>
          </a:xfrm>
          <a:prstGeom prst="rect">
            <a:avLst/>
          </a:prstGeom>
          <a:noFill/>
        </p:spPr>
        <p:txBody>
          <a:bodyPr wrap="square" rtlCol="0">
            <a:spAutoFit/>
          </a:bodyPr>
          <a:lstStyle/>
          <a:p>
            <a:r>
              <a:rPr lang="bn-BD" sz="19900" dirty="0" smtClean="0">
                <a:solidFill>
                  <a:srgbClr val="C00000"/>
                </a:solidFill>
                <a:latin typeface="NikoshBAN" pitchFamily="2" charset="0"/>
                <a:cs typeface="NikoshBAN" pitchFamily="2" charset="0"/>
              </a:rPr>
              <a:t>স্বাগতম</a:t>
            </a:r>
          </a:p>
        </p:txBody>
      </p:sp>
    </p:spTree>
    <p:extLst>
      <p:ext uri="{BB962C8B-B14F-4D97-AF65-F5344CB8AC3E}">
        <p14:creationId xmlns:p14="http://schemas.microsoft.com/office/powerpoint/2010/main" xmlns="" val="35963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158" y="685800"/>
            <a:ext cx="6400800" cy="685800"/>
          </a:xfrm>
          <a:blipFill>
            <a:blip r:embed="rId2"/>
            <a:tile tx="0" ty="0" sx="100000" sy="100000" flip="none" algn="tl"/>
          </a:blipFill>
          <a:ln>
            <a:solidFill>
              <a:srgbClr val="FF0000"/>
            </a:solidFill>
          </a:ln>
        </p:spPr>
        <p:txBody>
          <a:bodyPr>
            <a:normAutofit fontScale="90000"/>
          </a:bodyPr>
          <a:lstStyle/>
          <a:p>
            <a:r>
              <a:rPr lang="bn-BD" b="1" dirty="0" smtClean="0">
                <a:latin typeface="NikoshBAN" pitchFamily="2" charset="0"/>
                <a:cs typeface="NikoshBAN" pitchFamily="2" charset="0"/>
              </a:rPr>
              <a:t>কম্পিউটার নেটওয়ার্কের প্রকারভেদ</a:t>
            </a:r>
            <a:endParaRPr lang="en-US" dirty="0"/>
          </a:p>
        </p:txBody>
      </p:sp>
      <p:grpSp>
        <p:nvGrpSpPr>
          <p:cNvPr id="8" name="Group 7"/>
          <p:cNvGrpSpPr/>
          <p:nvPr/>
        </p:nvGrpSpPr>
        <p:grpSpPr>
          <a:xfrm>
            <a:off x="4898571" y="2939142"/>
            <a:ext cx="4078512" cy="1270445"/>
            <a:chOff x="4876800" y="2939142"/>
            <a:chExt cx="4078512" cy="1270445"/>
          </a:xfrm>
        </p:grpSpPr>
        <p:pic>
          <p:nvPicPr>
            <p:cNvPr id="9" name="Picture 8" descr="im254ages.jpg"/>
            <p:cNvPicPr>
              <a:picLocks noChangeAspect="1"/>
            </p:cNvPicPr>
            <p:nvPr/>
          </p:nvPicPr>
          <p:blipFill>
            <a:blip r:embed="rId3"/>
            <a:stretch>
              <a:fillRect/>
            </a:stretch>
          </p:blipFill>
          <p:spPr>
            <a:xfrm>
              <a:off x="7391400" y="2939142"/>
              <a:ext cx="1055916" cy="1055916"/>
            </a:xfrm>
            <a:prstGeom prst="rect">
              <a:avLst/>
            </a:prstGeom>
          </p:spPr>
        </p:pic>
        <p:sp>
          <p:nvSpPr>
            <p:cNvPr id="10" name="TextBox 9"/>
            <p:cNvSpPr txBox="1"/>
            <p:nvPr/>
          </p:nvSpPr>
          <p:spPr>
            <a:xfrm>
              <a:off x="4876800" y="3563256"/>
              <a:ext cx="407851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Shonar Bangla" pitchFamily="34" charset="0"/>
                  <a:cs typeface="Shonar Bangla" pitchFamily="34" charset="0"/>
                </a:rPr>
                <a:t>২</a:t>
              </a:r>
              <a:r>
                <a:rPr lang="bn-BD" sz="3600" dirty="0" smtClean="0">
                  <a:latin typeface="Shonar Bangla" pitchFamily="34" charset="0"/>
                  <a:cs typeface="Shonar Bangla" pitchFamily="34" charset="0"/>
                </a:rPr>
                <a:t>. </a:t>
              </a:r>
              <a:r>
                <a:rPr lang="bn-BD" sz="3200" b="1" dirty="0" smtClean="0">
                  <a:latin typeface="NikoshBAN" pitchFamily="2" charset="0"/>
                  <a:cs typeface="NikoshBAN" pitchFamily="2" charset="0"/>
                </a:rPr>
                <a:t>ওয়াইড</a:t>
              </a:r>
              <a:r>
                <a:rPr lang="bn-BD" sz="3200" b="1" dirty="0" smtClean="0">
                  <a:latin typeface="Shonar Bangla" pitchFamily="34" charset="0"/>
                  <a:cs typeface="Shonar Bangla" pitchFamily="34" charset="0"/>
                </a:rPr>
                <a:t> </a:t>
              </a:r>
              <a:r>
                <a:rPr lang="bn-BD" sz="3200" b="1" dirty="0" smtClean="0">
                  <a:latin typeface="NikoshBAN" pitchFamily="2" charset="0"/>
                  <a:cs typeface="NikoshBAN" pitchFamily="2" charset="0"/>
                </a:rPr>
                <a:t>এরিয়া </a:t>
              </a:r>
              <a:r>
                <a:rPr lang="bn-BD" sz="3200" b="1" dirty="0">
                  <a:latin typeface="NikoshBAN" pitchFamily="2" charset="0"/>
                  <a:cs typeface="NikoshBAN" pitchFamily="2" charset="0"/>
                </a:rPr>
                <a:t>নেটওয়ার্ক </a:t>
              </a:r>
              <a:endParaRPr lang="en-US" sz="2800" b="1" dirty="0">
                <a:latin typeface="Shonar Bangla" pitchFamily="34" charset="0"/>
                <a:cs typeface="Shonar Bangla" pitchFamily="34" charset="0"/>
              </a:endParaRPr>
            </a:p>
          </p:txBody>
        </p:sp>
      </p:grpSp>
      <p:grpSp>
        <p:nvGrpSpPr>
          <p:cNvPr id="11" name="Group 10"/>
          <p:cNvGrpSpPr/>
          <p:nvPr/>
        </p:nvGrpSpPr>
        <p:grpSpPr>
          <a:xfrm>
            <a:off x="228600" y="2895600"/>
            <a:ext cx="3886200" cy="1233844"/>
            <a:chOff x="228600" y="2895600"/>
            <a:chExt cx="3886200" cy="1233844"/>
          </a:xfrm>
        </p:grpSpPr>
        <p:pic>
          <p:nvPicPr>
            <p:cNvPr id="12" name="Picture 11" descr="im254ages.jpg"/>
            <p:cNvPicPr>
              <a:picLocks noChangeAspect="1"/>
            </p:cNvPicPr>
            <p:nvPr/>
          </p:nvPicPr>
          <p:blipFill>
            <a:blip r:embed="rId3"/>
            <a:stretch>
              <a:fillRect/>
            </a:stretch>
          </p:blipFill>
          <p:spPr>
            <a:xfrm>
              <a:off x="838200" y="2895600"/>
              <a:ext cx="1055916" cy="1055916"/>
            </a:xfrm>
            <a:prstGeom prst="rect">
              <a:avLst/>
            </a:prstGeom>
          </p:spPr>
        </p:pic>
        <p:sp>
          <p:nvSpPr>
            <p:cNvPr id="13" name="TextBox 12"/>
            <p:cNvSpPr txBox="1"/>
            <p:nvPr/>
          </p:nvSpPr>
          <p:spPr>
            <a:xfrm>
              <a:off x="228600" y="3544669"/>
              <a:ext cx="38862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200" b="1" dirty="0" smtClean="0">
                  <a:latin typeface="Shonar Bangla" pitchFamily="34" charset="0"/>
                  <a:cs typeface="Shonar Bangla" pitchFamily="34" charset="0"/>
                </a:rPr>
                <a:t>১. </a:t>
              </a:r>
              <a:r>
                <a:rPr lang="bn-BD" sz="3200" b="1" dirty="0" smtClean="0">
                  <a:latin typeface="NikoshBAN" pitchFamily="2" charset="0"/>
                  <a:cs typeface="NikoshBAN" pitchFamily="2" charset="0"/>
                </a:rPr>
                <a:t>লোকাল এরিয়া </a:t>
              </a:r>
              <a:r>
                <a:rPr lang="bn-BD" sz="3200" b="1" dirty="0">
                  <a:latin typeface="NikoshBAN" pitchFamily="2" charset="0"/>
                  <a:cs typeface="NikoshBAN" pitchFamily="2" charset="0"/>
                </a:rPr>
                <a:t>নেটওয়ার্ক</a:t>
              </a:r>
              <a:r>
                <a:rPr lang="bn-BD" sz="3200" b="1" dirty="0" smtClean="0">
                  <a:latin typeface="NikoshBAN" pitchFamily="2" charset="0"/>
                  <a:cs typeface="NikoshBAN" pitchFamily="2" charset="0"/>
                </a:rPr>
                <a:t>  </a:t>
              </a:r>
              <a:endParaRPr lang="en-US" sz="3200" b="1" dirty="0">
                <a:latin typeface="Shonar Bangla" pitchFamily="34" charset="0"/>
                <a:cs typeface="Shonar Bangla" pitchFamily="34" charset="0"/>
              </a:endParaRPr>
            </a:p>
          </p:txBody>
        </p:sp>
      </p:grpSp>
      <p:cxnSp>
        <p:nvCxnSpPr>
          <p:cNvPr id="24" name="Straight Connector 23"/>
          <p:cNvCxnSpPr/>
          <p:nvPr/>
        </p:nvCxnSpPr>
        <p:spPr>
          <a:xfrm>
            <a:off x="990600" y="2819400"/>
            <a:ext cx="7239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608806" y="32004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849394" y="3199606"/>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752600" y="1715869"/>
            <a:ext cx="5105400" cy="1052729"/>
            <a:chOff x="3124200" y="1715869"/>
            <a:chExt cx="2743200" cy="1052729"/>
          </a:xfrm>
        </p:grpSpPr>
        <p:sp>
          <p:nvSpPr>
            <p:cNvPr id="31" name="TextBox 30"/>
            <p:cNvSpPr txBox="1"/>
            <p:nvPr/>
          </p:nvSpPr>
          <p:spPr>
            <a:xfrm>
              <a:off x="3124200" y="1715869"/>
              <a:ext cx="2743200" cy="646331"/>
            </a:xfrm>
            <a:prstGeom prst="rect">
              <a:avLst/>
            </a:prstGeom>
            <a:blipFill>
              <a:blip r:embed="rId4"/>
              <a:tile tx="0" ty="0" sx="100000" sy="100000" flip="none" algn="tl"/>
            </a:blipFill>
            <a:ln>
              <a:solidFill>
                <a:schemeClr val="accent1">
                  <a:lumMod val="75000"/>
                </a:schemeClr>
              </a:solidFill>
            </a:ln>
          </p:spPr>
          <p:txBody>
            <a:bodyPr wrap="square" rtlCol="0">
              <a:spAutoFit/>
            </a:bodyPr>
            <a:lstStyle/>
            <a:p>
              <a:pPr algn="ctr"/>
              <a:r>
                <a:rPr lang="bn-BD" sz="3600" b="1" dirty="0">
                  <a:latin typeface="NikoshBAN" pitchFamily="2" charset="0"/>
                  <a:cs typeface="NikoshBAN" pitchFamily="2" charset="0"/>
                </a:rPr>
                <a:t>কম্পিউটার </a:t>
              </a:r>
              <a:r>
                <a:rPr lang="bn-BD" sz="3600" b="1" dirty="0" smtClean="0">
                  <a:latin typeface="NikoshBAN" pitchFamily="2" charset="0"/>
                  <a:cs typeface="NikoshBAN" pitchFamily="2" charset="0"/>
                </a:rPr>
                <a:t>নেটওয়ার্ক</a:t>
              </a:r>
              <a:endParaRPr lang="en-US" sz="3600" dirty="0">
                <a:latin typeface="NikoshBAN" pitchFamily="2" charset="0"/>
                <a:cs typeface="NikoshBAN" pitchFamily="2" charset="0"/>
              </a:endParaRPr>
            </a:p>
          </p:txBody>
        </p:sp>
        <p:sp>
          <p:nvSpPr>
            <p:cNvPr id="32" name="Down Arrow 31"/>
            <p:cNvSpPr/>
            <p:nvPr/>
          </p:nvSpPr>
          <p:spPr>
            <a:xfrm>
              <a:off x="4285344" y="2387598"/>
              <a:ext cx="457200" cy="381000"/>
            </a:xfrm>
            <a:prstGeom prst="down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extLst>
      <p:ext uri="{BB962C8B-B14F-4D97-AF65-F5344CB8AC3E}">
        <p14:creationId xmlns:p14="http://schemas.microsoft.com/office/powerpoint/2010/main" xmlns="" val="35587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194384966"/>
              </p:ext>
            </p:extLst>
          </p:nvPr>
        </p:nvGraphicFramePr>
        <p:xfrm>
          <a:off x="838200" y="1524000"/>
          <a:ext cx="7315200" cy="4933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3"/>
          <p:cNvSpPr txBox="1">
            <a:spLocks/>
          </p:cNvSpPr>
          <p:nvPr/>
        </p:nvSpPr>
        <p:spPr>
          <a:xfrm>
            <a:off x="914400" y="762000"/>
            <a:ext cx="6781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lvl1pPr algn="ctr" defTabSz="914400" rtl="0" eaLnBrk="1" latinLnBrk="0" hangingPunct="1">
              <a:spcBef>
                <a:spcPct val="0"/>
              </a:spcBef>
              <a:buNone/>
              <a:defRPr sz="3600" kern="1200" cap="all" spc="300"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bn-BD" sz="3200" b="1" dirty="0" smtClean="0">
                <a:latin typeface="Shonar Bangla" pitchFamily="34" charset="0"/>
                <a:cs typeface="Shonar Bangla" pitchFamily="34" charset="0"/>
              </a:rPr>
              <a:t> </a:t>
            </a:r>
            <a:r>
              <a:rPr lang="bn-BD" sz="3200" b="1" dirty="0" smtClean="0">
                <a:latin typeface="NikoshBAN" pitchFamily="2" charset="0"/>
                <a:cs typeface="NikoshBAN" pitchFamily="2" charset="0"/>
              </a:rPr>
              <a:t>লোকাল এরিয়া নেটওয়ার্ক </a:t>
            </a:r>
            <a:r>
              <a:rPr lang="bn-BD" sz="3200" b="1" dirty="0" smtClean="0">
                <a:solidFill>
                  <a:schemeClr val="tx1"/>
                </a:solidFill>
                <a:latin typeface="NikoshBAN" pitchFamily="2" charset="0"/>
                <a:cs typeface="NikoshBAN" pitchFamily="2" charset="0"/>
              </a:rPr>
              <a:t>টপোলজি</a:t>
            </a:r>
            <a:endParaRPr lang="en-US" sz="3200" b="1" dirty="0">
              <a:latin typeface="Shonar Bangla" pitchFamily="34" charset="0"/>
              <a:cs typeface="Shonar Bangla" pitchFamily="34" charset="0"/>
            </a:endParaRPr>
          </a:p>
        </p:txBody>
      </p:sp>
    </p:spTree>
    <p:extLst>
      <p:ext uri="{BB962C8B-B14F-4D97-AF65-F5344CB8AC3E}">
        <p14:creationId xmlns:p14="http://schemas.microsoft.com/office/powerpoint/2010/main" xmlns="" val="10876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92" y="152400"/>
            <a:ext cx="8092966" cy="92333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বাস</a:t>
            </a:r>
            <a:r>
              <a:rPr lang="en-US" sz="5400" dirty="0" smtClean="0">
                <a:latin typeface="Shonar Bangla" pitchFamily="34" charset="0"/>
                <a:cs typeface="Shonar Bangla" pitchFamily="34" charset="0"/>
              </a:rPr>
              <a:t> </a:t>
            </a:r>
            <a:r>
              <a:rPr lang="en-US" sz="3600" dirty="0" smtClean="0">
                <a:latin typeface="Shonar Bangla" pitchFamily="34" charset="0"/>
                <a:cs typeface="Shonar Bangla" pitchFamily="34" charset="0"/>
              </a:rPr>
              <a:t>(Bus)</a:t>
            </a:r>
            <a:r>
              <a:rPr lang="bn-BD" sz="5400" dirty="0" smtClean="0">
                <a:latin typeface="Shonar Bangla" pitchFamily="34" charset="0"/>
                <a:cs typeface="Shonar Bangla" pitchFamily="34" charset="0"/>
              </a:rPr>
              <a:t> </a:t>
            </a:r>
            <a:r>
              <a:rPr lang="bn-BD" sz="5400" dirty="0" smtClean="0">
                <a:latin typeface="NikoshBAN" pitchFamily="2" charset="0"/>
                <a:cs typeface="NikoshBAN" pitchFamily="2" charset="0"/>
              </a:rPr>
              <a:t>টপোলজি</a:t>
            </a:r>
            <a:endParaRPr lang="en-US" sz="5400" dirty="0">
              <a:latin typeface="NikoshBAN" pitchFamily="2" charset="0"/>
              <a:cs typeface="NikoshBAN" pitchFamily="2" charset="0"/>
            </a:endParaRPr>
          </a:p>
        </p:txBody>
      </p:sp>
      <p:pic>
        <p:nvPicPr>
          <p:cNvPr id="5" name="Picture 4" descr="bus t1..jpg"/>
          <p:cNvPicPr>
            <a:picLocks noChangeAspect="1"/>
          </p:cNvPicPr>
          <p:nvPr/>
        </p:nvPicPr>
        <p:blipFill>
          <a:blip r:embed="rId2"/>
          <a:stretch>
            <a:fillRect/>
          </a:stretch>
        </p:blipFill>
        <p:spPr>
          <a:xfrm>
            <a:off x="2362200" y="1219200"/>
            <a:ext cx="6019800" cy="2663370"/>
          </a:xfrm>
          <a:prstGeom prst="rect">
            <a:avLst/>
          </a:prstGeom>
        </p:spPr>
      </p:pic>
      <p:sp>
        <p:nvSpPr>
          <p:cNvPr id="6" name="TextBox 5"/>
          <p:cNvSpPr txBox="1"/>
          <p:nvPr/>
        </p:nvSpPr>
        <p:spPr>
          <a:xfrm>
            <a:off x="381000" y="3962400"/>
            <a:ext cx="8458200" cy="2554545"/>
          </a:xfrm>
          <a:prstGeom prst="rect">
            <a:avLst/>
          </a:prstGeom>
          <a:solidFill>
            <a:srgbClr val="00B050"/>
          </a:solidFill>
          <a:ln>
            <a:solidFill>
              <a:srgbClr val="0070C0"/>
            </a:solidFill>
          </a:ln>
        </p:spPr>
        <p:txBody>
          <a:bodyPr wrap="square" rtlCol="0">
            <a:spAutoFit/>
          </a:bodyPr>
          <a:lstStyle/>
          <a:p>
            <a:pPr algn="just"/>
            <a:r>
              <a:rPr lang="bn-BD" sz="3200" dirty="0" smtClean="0">
                <a:latin typeface="NikoshBAN" pitchFamily="2" charset="0"/>
                <a:cs typeface="NikoshBAN" pitchFamily="2" charset="0"/>
              </a:rPr>
              <a:t>এই টপোলজিতে একটা মূল লাইনের সাথে সবগুলো কম্পিউটার যুক্ত থাকে। কোনো একটা কম্পিউটার অন্য একটি কম্পিউটারের সাথে যোগাযোগ করতে চাইলে সব কম্পিউটারের কাছে সে তথ্য পৌঁছে যায়, শুধু যার সাথে যোগাযোগ করার কথা সেই তথ্য গ্রহণ করে। অন্যরা উপেক্ষা করে।</a:t>
            </a:r>
            <a:endParaRPr lang="en-US" sz="3200" dirty="0">
              <a:latin typeface="NikoshBAN" pitchFamily="2" charset="0"/>
              <a:cs typeface="NikoshBAN" pitchFamily="2" charset="0"/>
            </a:endParaRPr>
          </a:p>
        </p:txBody>
      </p:sp>
      <p:cxnSp>
        <p:nvCxnSpPr>
          <p:cNvPr id="7" name="Straight Arrow Connector 6"/>
          <p:cNvCxnSpPr/>
          <p:nvPr/>
        </p:nvCxnSpPr>
        <p:spPr>
          <a:xfrm flipV="1">
            <a:off x="1524000" y="2528279"/>
            <a:ext cx="762000" cy="3630"/>
          </a:xfrm>
          <a:prstGeom prst="straightConnector1">
            <a:avLst/>
          </a:prstGeom>
          <a:ln w="57150">
            <a:solidFill>
              <a:srgbClr val="F66524"/>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2263391"/>
            <a:ext cx="1143000" cy="461665"/>
          </a:xfrm>
          <a:prstGeom prst="rect">
            <a:avLst/>
          </a:prstGeom>
          <a:solidFill>
            <a:srgbClr val="00B0F0"/>
          </a:solidFill>
          <a:ln>
            <a:solidFill>
              <a:schemeClr val="tx1"/>
            </a:solidFill>
          </a:ln>
        </p:spPr>
        <p:txBody>
          <a:bodyPr wrap="square" rtlCol="0">
            <a:spAutoFit/>
          </a:bodyPr>
          <a:lstStyle/>
          <a:p>
            <a:r>
              <a:rPr lang="bn-BD" sz="2400" dirty="0" smtClean="0">
                <a:latin typeface="NikoshBAN" pitchFamily="2" charset="0"/>
                <a:cs typeface="NikoshBAN" pitchFamily="2" charset="0"/>
              </a:rPr>
              <a:t>মূল লাইন</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16076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repeatCount="indefinite"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63" presetClass="path" presetSubtype="0" repeatCount="indefinite" accel="50000" decel="50000" fill="hold" nodeType="clickEffect">
                                  <p:stCondLst>
                                    <p:cond delay="0"/>
                                  </p:stCondLst>
                                  <p:childTnLst>
                                    <p:animMotion origin="layout" path="M -3.33333E-6 -4.91329E-6 L 0.69931 -0.00416 " pathEditMode="relative" rAng="0" ptsTypes="AA">
                                      <p:cBhvr>
                                        <p:cTn id="21" dur="3000" fill="hold"/>
                                        <p:tgtEl>
                                          <p:spTgt spid="7"/>
                                        </p:tgtEl>
                                        <p:attrNameLst>
                                          <p:attrName>ppt_x</p:attrName>
                                          <p:attrName>ppt_y</p:attrName>
                                        </p:attrNameLst>
                                      </p:cBhvr>
                                      <p:rCtr x="35000" y="-20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solidFill>
            <a:srgbClr val="00B0F0"/>
          </a:solidFill>
          <a:ln>
            <a:solidFill>
              <a:schemeClr val="tx2"/>
            </a:solidFill>
          </a:ln>
        </p:spPr>
        <p:txBody>
          <a:bodyPr wrap="square" rtlCol="0">
            <a:spAutoFit/>
          </a:bodyPr>
          <a:lstStyle/>
          <a:p>
            <a:r>
              <a:rPr lang="bn-BD" sz="3600" dirty="0" smtClean="0">
                <a:latin typeface="NikoshBAN" pitchFamily="2" charset="0"/>
                <a:cs typeface="NikoshBAN" pitchFamily="2" charset="0"/>
              </a:rPr>
              <a:t>আমরা এখন একটি ভিডিও দেখব </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xmlns="" val="756648139"/>
              </p:ext>
            </p:extLst>
          </p:nvPr>
        </p:nvGraphicFramePr>
        <p:xfrm>
          <a:off x="3778250" y="3084513"/>
          <a:ext cx="1587500" cy="687387"/>
        </p:xfrm>
        <a:graphic>
          <a:graphicData uri="http://schemas.openxmlformats.org/presentationml/2006/ole">
            <p:oleObj spid="_x0000_s2117" name="Packager Shell Object" showAsIcon="1" r:id="rId3" imgW="1587600" imgH="686880" progId="Package">
              <p:embed/>
            </p:oleObj>
          </a:graphicData>
        </a:graphic>
      </p:graphicFrame>
    </p:spTree>
    <p:extLst>
      <p:ext uri="{BB962C8B-B14F-4D97-AF65-F5344CB8AC3E}">
        <p14:creationId xmlns:p14="http://schemas.microsoft.com/office/powerpoint/2010/main" xmlns="" val="36459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ngng-12656.gif"/>
          <p:cNvPicPr>
            <a:picLocks noChangeAspect="1"/>
          </p:cNvPicPr>
          <p:nvPr/>
        </p:nvPicPr>
        <p:blipFill>
          <a:blip r:embed="rId2"/>
          <a:srcRect l="9143" t="9194" r="8571" b="5763"/>
          <a:stretch>
            <a:fillRect/>
          </a:stretch>
        </p:blipFill>
        <p:spPr>
          <a:xfrm>
            <a:off x="304800" y="1204685"/>
            <a:ext cx="4114800" cy="3210139"/>
          </a:xfrm>
          <a:prstGeom prst="rect">
            <a:avLst/>
          </a:prstGeom>
          <a:ln>
            <a:solidFill>
              <a:srgbClr val="FF0000"/>
            </a:solidFill>
          </a:ln>
        </p:spPr>
      </p:pic>
      <p:sp>
        <p:nvSpPr>
          <p:cNvPr id="6" name="TextBox 5"/>
          <p:cNvSpPr txBox="1"/>
          <p:nvPr/>
        </p:nvSpPr>
        <p:spPr>
          <a:xfrm>
            <a:off x="493992" y="76200"/>
            <a:ext cx="8092966" cy="92333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solidFill>
                  <a:srgbClr val="7030A0"/>
                </a:solidFill>
                <a:latin typeface="NikoshBAN" pitchFamily="2" charset="0"/>
                <a:cs typeface="NikoshBAN" pitchFamily="2" charset="0"/>
              </a:rPr>
              <a:t>রিং</a:t>
            </a:r>
            <a:r>
              <a:rPr lang="en-US" sz="5400" dirty="0" smtClean="0">
                <a:solidFill>
                  <a:srgbClr val="7030A0"/>
                </a:solidFill>
                <a:latin typeface="NikoshBAN" pitchFamily="2" charset="0"/>
                <a:cs typeface="NikoshBAN" pitchFamily="2" charset="0"/>
              </a:rPr>
              <a:t> </a:t>
            </a:r>
            <a:r>
              <a:rPr lang="en-US" sz="3600" dirty="0" smtClean="0">
                <a:solidFill>
                  <a:srgbClr val="7030A0"/>
                </a:solidFill>
                <a:latin typeface="NikoshBAN" pitchFamily="2" charset="0"/>
                <a:cs typeface="NikoshBAN" pitchFamily="2" charset="0"/>
              </a:rPr>
              <a:t>(Ring)</a:t>
            </a:r>
            <a:r>
              <a:rPr lang="bn-BD" sz="5400" dirty="0" smtClean="0">
                <a:solidFill>
                  <a:srgbClr val="7030A0"/>
                </a:solidFill>
                <a:latin typeface="NikoshBAN" pitchFamily="2" charset="0"/>
                <a:cs typeface="NikoshBAN" pitchFamily="2" charset="0"/>
              </a:rPr>
              <a:t> টপোলজি</a:t>
            </a:r>
            <a:endParaRPr lang="en-US" sz="5400" dirty="0">
              <a:solidFill>
                <a:srgbClr val="7030A0"/>
              </a:solidFill>
              <a:latin typeface="NikoshBAN" pitchFamily="2" charset="0"/>
              <a:cs typeface="NikoshBAN" pitchFamily="2" charset="0"/>
            </a:endParaRPr>
          </a:p>
        </p:txBody>
      </p:sp>
      <p:pic>
        <p:nvPicPr>
          <p:cNvPr id="7" name="Picture 6" descr="ring,.jpg"/>
          <p:cNvPicPr>
            <a:picLocks noChangeAspect="1"/>
          </p:cNvPicPr>
          <p:nvPr/>
        </p:nvPicPr>
        <p:blipFill>
          <a:blip r:embed="rId3"/>
          <a:srcRect l="16114" r="5592" b="51284"/>
          <a:stretch>
            <a:fillRect/>
          </a:stretch>
        </p:blipFill>
        <p:spPr>
          <a:xfrm rot="19377332">
            <a:off x="1297814" y="2377900"/>
            <a:ext cx="1581993" cy="790997"/>
          </a:xfrm>
          <a:prstGeom prst="rect">
            <a:avLst/>
          </a:prstGeom>
        </p:spPr>
      </p:pic>
      <p:pic>
        <p:nvPicPr>
          <p:cNvPr id="8" name="Picture 7" descr="ring t.jpg"/>
          <p:cNvPicPr>
            <a:picLocks noChangeAspect="1"/>
          </p:cNvPicPr>
          <p:nvPr/>
        </p:nvPicPr>
        <p:blipFill>
          <a:blip r:embed="rId4"/>
          <a:srcRect t="13813"/>
          <a:stretch>
            <a:fillRect/>
          </a:stretch>
        </p:blipFill>
        <p:spPr>
          <a:xfrm>
            <a:off x="4540475" y="1204686"/>
            <a:ext cx="3933967" cy="3210140"/>
          </a:xfrm>
          <a:prstGeom prst="rect">
            <a:avLst/>
          </a:prstGeom>
          <a:ln>
            <a:solidFill>
              <a:srgbClr val="FF0000"/>
            </a:solidFill>
          </a:ln>
        </p:spPr>
      </p:pic>
      <p:sp>
        <p:nvSpPr>
          <p:cNvPr id="9" name="TextBox 8"/>
          <p:cNvSpPr txBox="1"/>
          <p:nvPr/>
        </p:nvSpPr>
        <p:spPr>
          <a:xfrm>
            <a:off x="533400" y="4640940"/>
            <a:ext cx="8153400" cy="1569660"/>
          </a:xfrm>
          <a:prstGeom prst="rect">
            <a:avLst/>
          </a:prstGeom>
          <a:solidFill>
            <a:srgbClr val="0070C0"/>
          </a:solidFill>
          <a:ln>
            <a:solidFill>
              <a:srgbClr val="FF0000"/>
            </a:solidFill>
          </a:ln>
        </p:spPr>
        <p:txBody>
          <a:bodyPr wrap="square" rtlCol="0">
            <a:spAutoFit/>
          </a:bodyPr>
          <a:lstStyle/>
          <a:p>
            <a:pPr algn="just"/>
            <a:r>
              <a:rPr lang="bn-BD" sz="3200" dirty="0" smtClean="0">
                <a:latin typeface="NikoshBAN" pitchFamily="2" charset="0"/>
                <a:cs typeface="NikoshBAN" pitchFamily="2" charset="0"/>
              </a:rPr>
              <a:t>রিং টপোলজি হবে বৃত্তের মত। প্রত্যেকটা কম্পিউটার অন্য দুটো কম্পিউটারের সাথে যুক্ত থাকে। এ টপোলজিতে তথ্য একটা নির্দিষ্ট দিকে প্রবাহিত হয়।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40686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solidFill>
            <a:srgbClr val="00B0F0"/>
          </a:solidFill>
          <a:ln>
            <a:solidFill>
              <a:schemeClr val="tx2"/>
            </a:solidFill>
          </a:ln>
        </p:spPr>
        <p:txBody>
          <a:bodyPr wrap="square" rtlCol="0">
            <a:spAutoFit/>
          </a:bodyPr>
          <a:lstStyle/>
          <a:p>
            <a:r>
              <a:rPr lang="bn-BD" sz="3600" dirty="0" smtClean="0">
                <a:latin typeface="NikoshBAN" pitchFamily="2" charset="0"/>
                <a:cs typeface="NikoshBAN" pitchFamily="2" charset="0"/>
              </a:rPr>
              <a:t>আমরা এখন একটি ভিডিও দেখব </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xmlns="" val="3702511515"/>
              </p:ext>
            </p:extLst>
          </p:nvPr>
        </p:nvGraphicFramePr>
        <p:xfrm>
          <a:off x="3797300" y="3084513"/>
          <a:ext cx="1549400" cy="687387"/>
        </p:xfrm>
        <a:graphic>
          <a:graphicData uri="http://schemas.openxmlformats.org/presentationml/2006/ole">
            <p:oleObj spid="_x0000_s3137" name="Packager Shell Object" showAsIcon="1" r:id="rId3" imgW="1549440" imgH="686880" progId="Package">
              <p:embed/>
            </p:oleObj>
          </a:graphicData>
        </a:graphic>
      </p:graphicFrame>
    </p:spTree>
    <p:extLst>
      <p:ext uri="{BB962C8B-B14F-4D97-AF65-F5344CB8AC3E}">
        <p14:creationId xmlns:p14="http://schemas.microsoft.com/office/powerpoint/2010/main" xmlns="" val="13276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992" y="228600"/>
            <a:ext cx="8092966" cy="923330"/>
          </a:xfrm>
          <a:prstGeom prst="rect">
            <a:avLst/>
          </a:prstGeom>
          <a:solidFill>
            <a:srgbClr val="0070C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স্টার</a:t>
            </a:r>
            <a:r>
              <a:rPr lang="en-US" sz="5400" dirty="0" smtClean="0">
                <a:latin typeface="NikoshBAN" pitchFamily="2" charset="0"/>
                <a:cs typeface="NikoshBAN" pitchFamily="2" charset="0"/>
              </a:rPr>
              <a:t> </a:t>
            </a:r>
            <a:r>
              <a:rPr lang="en-US" sz="3600" dirty="0" smtClean="0">
                <a:latin typeface="NikoshBAN" pitchFamily="2" charset="0"/>
                <a:cs typeface="NikoshBAN" pitchFamily="2" charset="0"/>
              </a:rPr>
              <a:t>(Star)</a:t>
            </a:r>
            <a:r>
              <a:rPr lang="bn-BD" sz="5400" dirty="0" smtClean="0">
                <a:latin typeface="NikoshBAN" pitchFamily="2" charset="0"/>
                <a:cs typeface="NikoshBAN" pitchFamily="2" charset="0"/>
              </a:rPr>
              <a:t> টপোলজি</a:t>
            </a:r>
            <a:endParaRPr lang="en-US" sz="5400" dirty="0">
              <a:latin typeface="NikoshBAN" pitchFamily="2" charset="0"/>
              <a:cs typeface="NikoshBAN" pitchFamily="2" charset="0"/>
            </a:endParaRPr>
          </a:p>
        </p:txBody>
      </p:sp>
      <p:sp>
        <p:nvSpPr>
          <p:cNvPr id="6" name="TextBox 5"/>
          <p:cNvSpPr txBox="1"/>
          <p:nvPr/>
        </p:nvSpPr>
        <p:spPr>
          <a:xfrm>
            <a:off x="457200" y="4452258"/>
            <a:ext cx="8273142" cy="1815882"/>
          </a:xfrm>
          <a:prstGeom prst="rect">
            <a:avLst/>
          </a:prstGeom>
          <a:solidFill>
            <a:srgbClr val="00B050"/>
          </a:solidFill>
          <a:ln>
            <a:solidFill>
              <a:srgbClr val="C00000"/>
            </a:solidFill>
          </a:ln>
        </p:spPr>
        <p:txBody>
          <a:bodyPr wrap="square" rtlCol="0">
            <a:spAutoFit/>
          </a:bodyPr>
          <a:lstStyle/>
          <a:p>
            <a:pPr algn="just"/>
            <a:r>
              <a:rPr lang="bn-BD" sz="2800" dirty="0" smtClean="0">
                <a:latin typeface="NikoshBAN" pitchFamily="2" charset="0"/>
                <a:cs typeface="NikoshBAN" pitchFamily="2" charset="0"/>
              </a:rPr>
              <a:t>সবগুলো কম্পিউটার যদি একটা কেন্দ্রীয় হাবের </a:t>
            </a:r>
            <a:r>
              <a:rPr lang="en-US" sz="2400" dirty="0" smtClean="0">
                <a:latin typeface="NikoshBAN" pitchFamily="2" charset="0"/>
                <a:cs typeface="NikoshBAN" pitchFamily="2" charset="0"/>
              </a:rPr>
              <a:t>(Hub) </a:t>
            </a:r>
            <a:r>
              <a:rPr lang="bn-BD" sz="2800" dirty="0" smtClean="0">
                <a:latin typeface="NikoshBAN" pitchFamily="2" charset="0"/>
                <a:cs typeface="NikoshBAN" pitchFamily="2" charset="0"/>
              </a:rPr>
              <a:t>সাথে যুক্ত থাকে তবে, সেটা স্টার টপোলজি। খুব সহজে এবং তাড়াতাড়ি এ নেটওয়ার্ক তৈরি করা যায়। এ টপোলজিতে একটা কম্পিউটার নষ্ট হলেও বাকি নেটওয়ার্ক সচল থাকে। কিন্তু হাব নষ্ট হলে পুরো নেটওয়ার্ক অচল হয়ে পড়বে।</a:t>
            </a:r>
            <a:endParaRPr lang="en-US" sz="2800" dirty="0">
              <a:latin typeface="NikoshBAN" pitchFamily="2" charset="0"/>
              <a:cs typeface="NikoshBAN" pitchFamily="2" charset="0"/>
            </a:endParaRPr>
          </a:p>
        </p:txBody>
      </p:sp>
      <p:pic>
        <p:nvPicPr>
          <p:cNvPr id="7" name="Picture 6" descr="dfredf.jpg"/>
          <p:cNvPicPr>
            <a:picLocks noChangeAspect="1"/>
          </p:cNvPicPr>
          <p:nvPr/>
        </p:nvPicPr>
        <p:blipFill>
          <a:blip r:embed="rId2"/>
          <a:srcRect l="11355" t="1116" r="6894" b="4656"/>
          <a:stretch>
            <a:fillRect/>
          </a:stretch>
        </p:blipFill>
        <p:spPr>
          <a:xfrm>
            <a:off x="609600" y="1369644"/>
            <a:ext cx="3106057" cy="2897556"/>
          </a:xfrm>
          <a:prstGeom prst="rect">
            <a:avLst/>
          </a:prstGeom>
          <a:ln>
            <a:solidFill>
              <a:srgbClr val="C00000"/>
            </a:solidFill>
          </a:ln>
        </p:spPr>
      </p:pic>
      <p:grpSp>
        <p:nvGrpSpPr>
          <p:cNvPr id="8" name="Group 7"/>
          <p:cNvGrpSpPr/>
          <p:nvPr/>
        </p:nvGrpSpPr>
        <p:grpSpPr>
          <a:xfrm>
            <a:off x="4038600" y="1295400"/>
            <a:ext cx="4064812" cy="2922214"/>
            <a:chOff x="4038600" y="1117602"/>
            <a:chExt cx="4064812" cy="3100012"/>
          </a:xfrm>
        </p:grpSpPr>
        <p:pic>
          <p:nvPicPr>
            <p:cNvPr id="9" name="Picture 8" descr="star 22.jpg"/>
            <p:cNvPicPr>
              <a:picLocks noChangeAspect="1"/>
            </p:cNvPicPr>
            <p:nvPr/>
          </p:nvPicPr>
          <p:blipFill>
            <a:blip r:embed="rId3"/>
            <a:stretch>
              <a:fillRect/>
            </a:stretch>
          </p:blipFill>
          <p:spPr>
            <a:xfrm>
              <a:off x="4038600" y="1117602"/>
              <a:ext cx="4064812" cy="3100012"/>
            </a:xfrm>
            <a:prstGeom prst="rect">
              <a:avLst/>
            </a:prstGeom>
            <a:ln>
              <a:solidFill>
                <a:srgbClr val="C00000"/>
              </a:solidFill>
            </a:ln>
          </p:spPr>
        </p:pic>
        <p:pic>
          <p:nvPicPr>
            <p:cNvPr id="10" name="Picture 9" descr="hub.jpg"/>
            <p:cNvPicPr>
              <a:picLocks noChangeAspect="1"/>
            </p:cNvPicPr>
            <p:nvPr/>
          </p:nvPicPr>
          <p:blipFill>
            <a:blip r:embed="rId4"/>
            <a:srcRect t="20588" b="23529"/>
            <a:stretch>
              <a:fillRect/>
            </a:stretch>
          </p:blipFill>
          <p:spPr>
            <a:xfrm>
              <a:off x="5508168" y="2362200"/>
              <a:ext cx="954505" cy="533400"/>
            </a:xfrm>
            <a:prstGeom prst="rect">
              <a:avLst/>
            </a:prstGeom>
            <a:ln>
              <a:solidFill>
                <a:srgbClr val="C00000"/>
              </a:solidFill>
            </a:ln>
          </p:spPr>
        </p:pic>
      </p:grpSp>
      <p:sp>
        <p:nvSpPr>
          <p:cNvPr id="11" name="Action Button: End 10">
            <a:hlinkClick r:id="" action="ppaction://hlinkshowjump?jump=lastslide" highlightClick="1"/>
          </p:cNvPr>
          <p:cNvSpPr/>
          <p:nvPr/>
        </p:nvSpPr>
        <p:spPr>
          <a:xfrm>
            <a:off x="8364664" y="6351597"/>
            <a:ext cx="619674" cy="277803"/>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6274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992" y="152400"/>
            <a:ext cx="8092966" cy="707886"/>
          </a:xfrm>
          <a:prstGeom prst="rect">
            <a:avLst/>
          </a:prstGeom>
          <a:solidFill>
            <a:schemeClr val="accent6">
              <a:lumMod val="75000"/>
            </a:schemeClr>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indent="0" algn="ctr">
              <a:buNone/>
            </a:pPr>
            <a:r>
              <a:rPr lang="bn-BD" sz="4000" dirty="0" smtClean="0">
                <a:solidFill>
                  <a:schemeClr val="tx1"/>
                </a:solidFill>
                <a:latin typeface="NikoshBAN" pitchFamily="2" charset="0"/>
                <a:cs typeface="NikoshBAN" pitchFamily="2" charset="0"/>
              </a:rPr>
              <a:t>শাখা-প্রশাখা </a:t>
            </a:r>
            <a:r>
              <a:rPr lang="bn-BD" sz="4000" dirty="0">
                <a:solidFill>
                  <a:schemeClr val="tx1"/>
                </a:solidFill>
                <a:latin typeface="NikoshBAN" pitchFamily="2" charset="0"/>
                <a:cs typeface="NikoshBAN" pitchFamily="2" charset="0"/>
              </a:rPr>
              <a:t>সংগঠন </a:t>
            </a:r>
          </a:p>
        </p:txBody>
      </p:sp>
      <p:pic>
        <p:nvPicPr>
          <p:cNvPr id="4" name="Picture 3" descr="tree top.jpg"/>
          <p:cNvPicPr>
            <a:picLocks noChangeAspect="1"/>
          </p:cNvPicPr>
          <p:nvPr/>
        </p:nvPicPr>
        <p:blipFill>
          <a:blip r:embed="rId2"/>
          <a:stretch>
            <a:fillRect/>
          </a:stretch>
        </p:blipFill>
        <p:spPr>
          <a:xfrm>
            <a:off x="2158093" y="994225"/>
            <a:ext cx="4827814" cy="3577775"/>
          </a:xfrm>
          <a:prstGeom prst="rect">
            <a:avLst/>
          </a:prstGeom>
        </p:spPr>
      </p:pic>
      <p:sp>
        <p:nvSpPr>
          <p:cNvPr id="5" name="TextBox 4"/>
          <p:cNvSpPr txBox="1"/>
          <p:nvPr/>
        </p:nvSpPr>
        <p:spPr>
          <a:xfrm>
            <a:off x="152400" y="4790182"/>
            <a:ext cx="8839200" cy="1015663"/>
          </a:xfrm>
          <a:prstGeom prst="rect">
            <a:avLst/>
          </a:prstGeom>
          <a:solidFill>
            <a:schemeClr val="accent6">
              <a:lumMod val="75000"/>
            </a:schemeClr>
          </a:solidFill>
          <a:ln>
            <a:solidFill>
              <a:srgbClr val="C00000"/>
            </a:solidFill>
          </a:ln>
        </p:spPr>
        <p:txBody>
          <a:bodyPr wrap="square" rtlCol="0">
            <a:spAutoFit/>
          </a:bodyPr>
          <a:lstStyle/>
          <a:p>
            <a:pPr algn="just"/>
            <a:r>
              <a:rPr lang="bn-BD" sz="2800" dirty="0" smtClean="0">
                <a:latin typeface="NikoshBAN" pitchFamily="2" charset="0"/>
                <a:cs typeface="NikoshBAN" pitchFamily="2" charset="0"/>
              </a:rPr>
              <a:t>শাখা-প্রশাখা </a:t>
            </a:r>
            <a:r>
              <a:rPr lang="bn-BD" sz="2800" dirty="0">
                <a:latin typeface="NikoshBAN" pitchFamily="2" charset="0"/>
                <a:cs typeface="NikoshBAN" pitchFamily="2" charset="0"/>
              </a:rPr>
              <a:t>সংগঠন </a:t>
            </a:r>
            <a:r>
              <a:rPr lang="bn-BD" sz="2800" dirty="0" smtClean="0">
                <a:latin typeface="NikoshBAN" pitchFamily="2" charset="0"/>
                <a:cs typeface="NikoshBAN" pitchFamily="2" charset="0"/>
              </a:rPr>
              <a:t>আসলে স্টার সংগঠনেরই সম্প্রসারিত রূপ। এ সংগঠন এক বা একাধিক স্তরের কম্পিউটার হোস্ট </a:t>
            </a:r>
            <a:r>
              <a:rPr lang="bn-BD" sz="3200" dirty="0" smtClean="0">
                <a:latin typeface="NikoshBAN" pitchFamily="2" charset="0"/>
                <a:cs typeface="NikoshBAN" pitchFamily="2" charset="0"/>
              </a:rPr>
              <a:t>কম্পিউটারের সাথে </a:t>
            </a:r>
            <a:r>
              <a:rPr lang="bn-BD" sz="3200" dirty="0" smtClean="0">
                <a:latin typeface="Shonar Bangla" pitchFamily="34" charset="0"/>
                <a:cs typeface="Shonar Bangla" pitchFamily="34" charset="0"/>
              </a:rPr>
              <a:t>একত্রে যুক্ত থাকে ।</a:t>
            </a:r>
            <a:endParaRPr lang="en-US" sz="3200" dirty="0">
              <a:latin typeface="Shonar Bangla" pitchFamily="34" charset="0"/>
              <a:cs typeface="Shonar Bangla" pitchFamily="34" charset="0"/>
            </a:endParaRPr>
          </a:p>
        </p:txBody>
      </p:sp>
    </p:spTree>
    <p:extLst>
      <p:ext uri="{BB962C8B-B14F-4D97-AF65-F5344CB8AC3E}">
        <p14:creationId xmlns:p14="http://schemas.microsoft.com/office/powerpoint/2010/main" xmlns="" val="1662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
            <a:ext cx="8092966" cy="830997"/>
          </a:xfrm>
          <a:prstGeom prst="rect">
            <a:avLst/>
          </a:prstGeom>
          <a:solidFill>
            <a:schemeClr val="accent4">
              <a:lumMod val="50000"/>
            </a:schemeClr>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800" dirty="0">
                <a:solidFill>
                  <a:schemeClr val="tx1"/>
                </a:solidFill>
                <a:latin typeface="NikoshBAN" pitchFamily="2" charset="0"/>
                <a:cs typeface="NikoshBAN" pitchFamily="2" charset="0"/>
              </a:rPr>
              <a:t>পরস্পর সংযুক্ত সংগঠন</a:t>
            </a:r>
            <a:endParaRPr lang="en-US" sz="4800" dirty="0">
              <a:latin typeface="Shonar Bangla" pitchFamily="34" charset="0"/>
              <a:cs typeface="Shonar Bangla" pitchFamily="34" charset="0"/>
            </a:endParaRPr>
          </a:p>
        </p:txBody>
      </p:sp>
      <p:sp>
        <p:nvSpPr>
          <p:cNvPr id="5" name="TextBox 4"/>
          <p:cNvSpPr txBox="1"/>
          <p:nvPr/>
        </p:nvSpPr>
        <p:spPr>
          <a:xfrm>
            <a:off x="76200" y="4953000"/>
            <a:ext cx="8915399" cy="1384995"/>
          </a:xfrm>
          <a:prstGeom prst="rect">
            <a:avLst/>
          </a:prstGeom>
          <a:solidFill>
            <a:schemeClr val="accent5">
              <a:lumMod val="40000"/>
              <a:lumOff val="60000"/>
            </a:schemeClr>
          </a:solidFill>
          <a:ln>
            <a:solidFill>
              <a:srgbClr val="FF0000"/>
            </a:solidFill>
          </a:ln>
        </p:spPr>
        <p:txBody>
          <a:bodyPr wrap="square" rtlCol="0">
            <a:spAutoFit/>
          </a:bodyPr>
          <a:lstStyle/>
          <a:p>
            <a:pPr algn="just"/>
            <a:r>
              <a:rPr lang="bn-BD" sz="2800" dirty="0" smtClean="0">
                <a:latin typeface="NikoshBAN" pitchFamily="2" charset="0"/>
                <a:cs typeface="NikoshBAN" pitchFamily="2" charset="0"/>
              </a:rPr>
              <a:t>এই টপোলজিতে কম্পিউটারগুলো একটা আরেকটার সাথে যুক্ত থাকে এবং একাধিক পথে যুক্ত থাকে। এখানে সবাই সবার সাথে তথ্য আদান-প্রদান করে থাকে। তথ্য আদান-প্রদানে সবাই সক্রিয় বিধায় একে পয়েন্ট-টু-পয়েন্ট লিংক  বলে।</a:t>
            </a:r>
            <a:endParaRPr lang="en-US" sz="2800" dirty="0">
              <a:latin typeface="NikoshBAN" pitchFamily="2" charset="0"/>
              <a:cs typeface="NikoshBAN" pitchFamily="2" charset="0"/>
            </a:endParaRPr>
          </a:p>
        </p:txBody>
      </p:sp>
      <p:pic>
        <p:nvPicPr>
          <p:cNvPr id="6" name="Picture 5" descr="Picture1.jpg"/>
          <p:cNvPicPr>
            <a:picLocks noChangeAspect="1"/>
          </p:cNvPicPr>
          <p:nvPr/>
        </p:nvPicPr>
        <p:blipFill>
          <a:blip r:embed="rId2"/>
          <a:stretch>
            <a:fillRect/>
          </a:stretch>
        </p:blipFill>
        <p:spPr>
          <a:xfrm>
            <a:off x="1676400" y="990600"/>
            <a:ext cx="5334000" cy="3750262"/>
          </a:xfrm>
          <a:prstGeom prst="rect">
            <a:avLst/>
          </a:prstGeom>
        </p:spPr>
      </p:pic>
    </p:spTree>
    <p:extLst>
      <p:ext uri="{BB962C8B-B14F-4D97-AF65-F5344CB8AC3E}">
        <p14:creationId xmlns:p14="http://schemas.microsoft.com/office/powerpoint/2010/main" xmlns="" val="419369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rgbClr val="FF0000"/>
            </a:solidFill>
          </a:ln>
        </p:spPr>
        <p:txBody>
          <a:bodyPr>
            <a:normAutofit fontScale="90000"/>
          </a:bodyPr>
          <a:lstStyle/>
          <a:p>
            <a:r>
              <a:rPr lang="bn-BD" dirty="0">
                <a:latin typeface="NikoshBAN" pitchFamily="2" charset="0"/>
                <a:cs typeface="NikoshBAN" pitchFamily="2" charset="0"/>
              </a:rPr>
              <a:t>সংকর  সংগঠন</a:t>
            </a:r>
            <a:br>
              <a:rPr lang="bn-BD" dirty="0">
                <a:latin typeface="NikoshBAN" pitchFamily="2" charset="0"/>
                <a:cs typeface="NikoshBAN" pitchFamily="2" charset="0"/>
              </a:rPr>
            </a:br>
            <a:r>
              <a:rPr lang="bn-BD" dirty="0">
                <a:latin typeface="NikoshBAN" pitchFamily="2" charset="0"/>
                <a:cs typeface="NikoshBAN" pitchFamily="2" charset="0"/>
              </a:rPr>
              <a:t>সংকর  সংগঠন</a:t>
            </a:r>
            <a:br>
              <a:rPr lang="bn-BD" dirty="0">
                <a:latin typeface="NikoshBAN" pitchFamily="2" charset="0"/>
                <a:cs typeface="NikoshBAN" pitchFamily="2" charset="0"/>
              </a:rPr>
            </a:br>
            <a:r>
              <a:rPr lang="bn-BD" dirty="0">
                <a:latin typeface="NikoshBAN" pitchFamily="2" charset="0"/>
                <a:cs typeface="NikoshBAN" pitchFamily="2" charset="0"/>
              </a:rPr>
              <a:t/>
            </a:r>
            <a:br>
              <a:rPr lang="bn-BD" dirty="0">
                <a:latin typeface="NikoshBAN" pitchFamily="2" charset="0"/>
                <a:cs typeface="NikoshBAN" pitchFamily="2" charset="0"/>
              </a:rPr>
            </a:br>
            <a:r>
              <a:rPr lang="bn-BD" dirty="0">
                <a:latin typeface="NikoshBAN" pitchFamily="2" charset="0"/>
                <a:cs typeface="NikoshBAN" pitchFamily="2" charset="0"/>
              </a:rPr>
              <a:t>সংকর  সংগঠন</a:t>
            </a:r>
            <a:endParaRPr lang="en-US" dirty="0"/>
          </a:p>
        </p:txBody>
      </p:sp>
      <p:sp>
        <p:nvSpPr>
          <p:cNvPr id="3" name="Content Placeholder 2"/>
          <p:cNvSpPr>
            <a:spLocks noGrp="1"/>
          </p:cNvSpPr>
          <p:nvPr>
            <p:ph idx="1"/>
          </p:nvPr>
        </p:nvSpPr>
        <p:spPr>
          <a:xfrm>
            <a:off x="1371600" y="2438401"/>
            <a:ext cx="6400800" cy="1981199"/>
          </a:xfrm>
          <a:solidFill>
            <a:srgbClr val="00B0F0"/>
          </a:solidFill>
          <a:ln>
            <a:solidFill>
              <a:srgbClr val="FF0000"/>
            </a:solidFill>
          </a:ln>
        </p:spPr>
        <p:txBody>
          <a:bodyPr/>
          <a:lstStyle/>
          <a:p>
            <a:pPr indent="0">
              <a:buNone/>
            </a:pPr>
            <a:r>
              <a:rPr lang="bn-BD" sz="2800" dirty="0">
                <a:latin typeface="NikoshBAN" pitchFamily="2" charset="0"/>
                <a:cs typeface="NikoshBAN" pitchFamily="2" charset="0"/>
              </a:rPr>
              <a:t> রিং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স্টার</a:t>
            </a:r>
            <a:r>
              <a:rPr lang="en-US" sz="2800" dirty="0" smtClean="0">
                <a:latin typeface="NikoshBAN" pitchFamily="2" charset="0"/>
                <a:cs typeface="NikoshBAN" pitchFamily="2" charset="0"/>
              </a:rPr>
              <a:t>, </a:t>
            </a:r>
            <a:r>
              <a:rPr lang="bn-BD" sz="2800" dirty="0">
                <a:latin typeface="NikoshBAN" pitchFamily="2" charset="0"/>
                <a:cs typeface="NikoshBAN" pitchFamily="2" charset="0"/>
              </a:rPr>
              <a:t>পরস্পর সংযুক্ত </a:t>
            </a:r>
            <a:r>
              <a:rPr lang="bn-BD" sz="2800" dirty="0" smtClean="0">
                <a:latin typeface="NikoshBAN" pitchFamily="2" charset="0"/>
                <a:cs typeface="NikoshBAN" pitchFamily="2" charset="0"/>
              </a:rPr>
              <a:t>নেটওয়ার্কের সমন্বয়ে গঠিত একটি সংকর </a:t>
            </a:r>
            <a:r>
              <a:rPr lang="bn-BD" sz="2800" dirty="0">
                <a:latin typeface="NikoshBAN" pitchFamily="2" charset="0"/>
                <a:cs typeface="NikoshBAN" pitchFamily="2" charset="0"/>
              </a:rPr>
              <a:t>নেটওয়ার্ক তৈরি </a:t>
            </a:r>
            <a:r>
              <a:rPr lang="bn-BD" sz="2800" dirty="0" smtClean="0">
                <a:latin typeface="NikoshBAN" pitchFamily="2" charset="0"/>
                <a:cs typeface="NikoshBAN" pitchFamily="2" charset="0"/>
              </a:rPr>
              <a:t>হতে পারে। </a:t>
            </a:r>
            <a:endParaRPr lang="bn-BD" sz="2800" dirty="0">
              <a:latin typeface="NikoshBAN" pitchFamily="2" charset="0"/>
              <a:cs typeface="NikoshBAN" pitchFamily="2" charset="0"/>
            </a:endParaRPr>
          </a:p>
          <a:p>
            <a:pPr indent="0">
              <a:buNone/>
            </a:pPr>
            <a:r>
              <a:rPr lang="en-US" dirty="0" smtClean="0">
                <a:latin typeface="NikoshBAN" pitchFamily="2" charset="0"/>
                <a:cs typeface="NikoshBAN" pitchFamily="2" charset="0"/>
              </a:rPr>
              <a:t> </a:t>
            </a:r>
            <a:endParaRPr lang="bn-BD" dirty="0">
              <a:latin typeface="NikoshBAN" pitchFamily="2" charset="0"/>
              <a:cs typeface="NikoshBAN" pitchFamily="2" charset="0"/>
            </a:endParaRPr>
          </a:p>
          <a:p>
            <a:pPr indent="0">
              <a:buNone/>
            </a:pPr>
            <a:endParaRPr lang="en-US" dirty="0"/>
          </a:p>
        </p:txBody>
      </p:sp>
    </p:spTree>
    <p:extLst>
      <p:ext uri="{BB962C8B-B14F-4D97-AF65-F5344CB8AC3E}">
        <p14:creationId xmlns:p14="http://schemas.microsoft.com/office/powerpoint/2010/main" xmlns="" val="2611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066800"/>
            <a:ext cx="6400800" cy="685800"/>
          </a:xfrm>
          <a:blipFill>
            <a:blip r:embed="rId2"/>
            <a:tile tx="0" ty="0" sx="100000" sy="100000" flip="none" algn="tl"/>
          </a:blipFill>
          <a:ln>
            <a:solidFill>
              <a:srgbClr val="002060"/>
            </a:solidFill>
          </a:ln>
        </p:spPr>
        <p:txBody>
          <a:bodyPr>
            <a:noAutofit/>
          </a:bodyPr>
          <a:lstStyle/>
          <a:p>
            <a:r>
              <a:rPr lang="bn-BD" sz="4000" dirty="0">
                <a:latin typeface="SutonnyMJ" pitchFamily="2" charset="0"/>
                <a:cs typeface="NikoshBAN" pitchFamily="2" charset="0"/>
              </a:rPr>
              <a:t>শিক্ষক পরিচিতি</a:t>
            </a:r>
            <a:endParaRPr lang="en-US" sz="40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228600" y="2209800"/>
            <a:ext cx="35814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3886200" y="2438400"/>
            <a:ext cx="5029200" cy="3262432"/>
          </a:xfrm>
          <a:prstGeom prst="rect">
            <a:avLst/>
          </a:prstGeom>
          <a:blipFill>
            <a:blip r:embed="rId4"/>
            <a:tile tx="0" ty="0" sx="100000" sy="100000" flip="none" algn="tl"/>
          </a:blipFill>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fontAlgn="auto">
              <a:spcBef>
                <a:spcPts val="0"/>
              </a:spcBef>
              <a:spcAft>
                <a:spcPts val="0"/>
              </a:spcAft>
              <a:defRPr/>
            </a:pPr>
            <a:r>
              <a:rPr lang="bn-BD" sz="4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মো:-</a:t>
            </a:r>
            <a:r>
              <a:rPr lang="en-US" sz="44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শাহজাদা</a:t>
            </a:r>
            <a:r>
              <a:rPr lang="en-US" sz="4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44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আলম</a:t>
            </a:r>
            <a:endParaRPr lang="en-US" sz="4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a:p>
            <a:pPr algn="ctr" fontAlgn="auto">
              <a:spcBef>
                <a:spcPts val="0"/>
              </a:spcBef>
              <a:spcAft>
                <a:spcPts val="0"/>
              </a:spcAft>
              <a:defRPr/>
            </a:pPr>
            <a:r>
              <a:rPr lang="en-US" sz="32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সহঃশিক্ষক</a:t>
            </a:r>
            <a:r>
              <a:rPr lang="en-US" sz="32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a:t>
            </a:r>
            <a:r>
              <a:rPr lang="en-US" sz="3200" b="1" cap="all"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কম্পিউটার</a:t>
            </a:r>
            <a:r>
              <a:rPr lang="en-US" sz="32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a:t>
            </a:r>
            <a:r>
              <a:rPr lang="bn-BD" sz="4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endParaRPr lang="en-US" sz="4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a:p>
            <a:pPr algn="ctr">
              <a:defRPr/>
            </a:pPr>
            <a:r>
              <a:rPr lang="en-US" sz="28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জায়গীরহাট</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ফখরুল</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উলুম</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আলিম</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মাদ্রাসা</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 </a:t>
            </a:r>
            <a:r>
              <a:rPr lang="en-US" sz="36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মিঠাপুকুর</a:t>
            </a:r>
            <a:r>
              <a:rPr lang="en-US"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রংপুর</a:t>
            </a:r>
            <a:r>
              <a:rPr lang="bn-IN"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a:t>
            </a:r>
            <a:r>
              <a:rPr lang="bn-BD"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endParaRPr lang="en-US"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a:p>
            <a:pPr algn="ctr" fontAlgn="auto">
              <a:spcBef>
                <a:spcPts val="0"/>
              </a:spcBef>
              <a:spcAft>
                <a:spcPts val="0"/>
              </a:spcAft>
              <a:defRPr/>
            </a:pPr>
            <a:endParaRPr lang="bn-BD" sz="5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xmlns="" val="2260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blipFill>
            <a:blip r:embed="rId2"/>
            <a:tile tx="0" ty="0" sx="100000" sy="100000" flip="none" algn="tl"/>
          </a:blipFill>
        </p:spPr>
        <p:txBody>
          <a:bodyPr wrap="square" rtlCol="0">
            <a:spAutoFit/>
          </a:bodyPr>
          <a:lstStyle/>
          <a:p>
            <a:pPr algn="ctr"/>
            <a:r>
              <a:rPr lang="bn-BD" sz="4800" dirty="0" smtClean="0">
                <a:solidFill>
                  <a:schemeClr val="bg1"/>
                </a:solidFill>
                <a:latin typeface="NikoshBAN" panose="02000000000000000000" pitchFamily="2" charset="0"/>
                <a:cs typeface="NikoshBAN" panose="02000000000000000000" pitchFamily="2" charset="0"/>
              </a:rPr>
              <a:t>দলীয় কাজ </a:t>
            </a:r>
            <a:endParaRPr lang="en-GB" sz="4800" dirty="0">
              <a:solidFill>
                <a:schemeClr val="bg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indent="0">
              <a:buNone/>
            </a:pPr>
            <a:endParaRPr lang="bn-BD" b="1" dirty="0" smtClean="0">
              <a:latin typeface="NikoshBAN" pitchFamily="2" charset="0"/>
              <a:cs typeface="NikoshBAN" pitchFamily="2" charset="0"/>
            </a:endParaRPr>
          </a:p>
          <a:p>
            <a:pPr indent="0">
              <a:buNone/>
            </a:pPr>
            <a:endParaRPr lang="bn-BD" b="1" dirty="0">
              <a:latin typeface="NikoshBAN" pitchFamily="2" charset="0"/>
              <a:cs typeface="NikoshBAN" pitchFamily="2" charset="0"/>
            </a:endParaRPr>
          </a:p>
          <a:p>
            <a:pPr indent="0">
              <a:buNone/>
            </a:pPr>
            <a:endParaRPr lang="bn-BD" b="1" dirty="0" smtClean="0">
              <a:latin typeface="NikoshBAN" pitchFamily="2" charset="0"/>
              <a:cs typeface="NikoshBAN" pitchFamily="2" charset="0"/>
            </a:endParaRPr>
          </a:p>
          <a:p>
            <a:pPr indent="0">
              <a:buNone/>
            </a:pPr>
            <a:endParaRPr lang="bn-BD" b="1" dirty="0">
              <a:latin typeface="NikoshBAN" pitchFamily="2" charset="0"/>
              <a:cs typeface="NikoshBAN" pitchFamily="2" charset="0"/>
            </a:endParaRPr>
          </a:p>
          <a:p>
            <a:pPr indent="0">
              <a:buNone/>
            </a:pPr>
            <a:endParaRPr lang="bn-BD" b="1" dirty="0" smtClean="0">
              <a:latin typeface="NikoshBAN" pitchFamily="2" charset="0"/>
              <a:cs typeface="NikoshBAN" pitchFamily="2" charset="0"/>
            </a:endParaRPr>
          </a:p>
          <a:p>
            <a:pPr indent="0">
              <a:buNone/>
            </a:pPr>
            <a:endParaRPr lang="en-US" dirty="0"/>
          </a:p>
        </p:txBody>
      </p:sp>
      <p:sp>
        <p:nvSpPr>
          <p:cNvPr id="5" name="Rectangle 4"/>
          <p:cNvSpPr/>
          <p:nvPr/>
        </p:nvSpPr>
        <p:spPr>
          <a:xfrm>
            <a:off x="1371600" y="2601686"/>
            <a:ext cx="6400800"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lumMod val="95000"/>
                    <a:lumOff val="5000"/>
                  </a:schemeClr>
                </a:solidFill>
                <a:latin typeface="NikoshBAN" pitchFamily="2" charset="0"/>
                <a:cs typeface="NikoshBAN" pitchFamily="2" charset="0"/>
              </a:rPr>
              <a:t>১।  </a:t>
            </a:r>
            <a:r>
              <a:rPr lang="bn-BD" sz="2800" b="1" dirty="0">
                <a:solidFill>
                  <a:schemeClr val="tx1">
                    <a:lumMod val="95000"/>
                    <a:lumOff val="5000"/>
                  </a:schemeClr>
                </a:solidFill>
                <a:latin typeface="NikoshBAN" pitchFamily="2" charset="0"/>
                <a:cs typeface="NikoshBAN" pitchFamily="2" charset="0"/>
              </a:rPr>
              <a:t>কম্পিউটার নেটওয়ার্ক এর </a:t>
            </a:r>
            <a:r>
              <a:rPr lang="bn-BD" sz="2800" b="1" dirty="0" smtClean="0">
                <a:solidFill>
                  <a:schemeClr val="tx1">
                    <a:lumMod val="95000"/>
                    <a:lumOff val="5000"/>
                  </a:schemeClr>
                </a:solidFill>
                <a:latin typeface="NikoshBAN" pitchFamily="2" charset="0"/>
                <a:cs typeface="NikoshBAN" pitchFamily="2" charset="0"/>
              </a:rPr>
              <a:t>প্রকারভেদ  লিখ। </a:t>
            </a:r>
            <a:endParaRPr lang="en-US" sz="2800" dirty="0">
              <a:solidFill>
                <a:schemeClr val="tx1">
                  <a:lumMod val="95000"/>
                  <a:lumOff val="5000"/>
                </a:schemeClr>
              </a:solidFill>
              <a:latin typeface="NikoshBAN" pitchFamily="2" charset="0"/>
              <a:cs typeface="NikoshBAN" pitchFamily="2" charset="0"/>
            </a:endParaRPr>
          </a:p>
        </p:txBody>
      </p:sp>
      <p:sp>
        <p:nvSpPr>
          <p:cNvPr id="6" name="Rectangle 5"/>
          <p:cNvSpPr/>
          <p:nvPr/>
        </p:nvSpPr>
        <p:spPr>
          <a:xfrm>
            <a:off x="1371600" y="3973286"/>
            <a:ext cx="6400800"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chemeClr val="tx1"/>
                </a:solidFill>
                <a:latin typeface="NikoshBAN" pitchFamily="2" charset="0"/>
                <a:cs typeface="NikoshBAN" pitchFamily="2" charset="0"/>
              </a:rPr>
              <a:t>২। লোকাল </a:t>
            </a:r>
            <a:r>
              <a:rPr lang="bn-BD" sz="2800" b="1" dirty="0">
                <a:solidFill>
                  <a:schemeClr val="tx1"/>
                </a:solidFill>
                <a:latin typeface="NikoshBAN" pitchFamily="2" charset="0"/>
                <a:cs typeface="NikoshBAN" pitchFamily="2" charset="0"/>
              </a:rPr>
              <a:t>নেটওয়ার্ক </a:t>
            </a:r>
            <a:r>
              <a:rPr lang="bn-BD" sz="2800" b="1" dirty="0" smtClean="0">
                <a:solidFill>
                  <a:schemeClr val="tx1"/>
                </a:solidFill>
                <a:latin typeface="NikoshBAN" pitchFamily="2" charset="0"/>
                <a:cs typeface="NikoshBAN" pitchFamily="2" charset="0"/>
              </a:rPr>
              <a:t>টপোলজি গুলো </a:t>
            </a:r>
            <a:r>
              <a:rPr lang="bn-BD" sz="2800" b="1" dirty="0">
                <a:solidFill>
                  <a:schemeClr val="tx1"/>
                </a:solidFill>
                <a:latin typeface="NikoshBAN" pitchFamily="2" charset="0"/>
                <a:cs typeface="NikoshBAN" pitchFamily="2" charset="0"/>
              </a:rPr>
              <a:t>বর্ণনা </a:t>
            </a:r>
            <a:r>
              <a:rPr lang="bn-BD" sz="2800" b="1" dirty="0" smtClean="0">
                <a:solidFill>
                  <a:schemeClr val="tx1"/>
                </a:solidFill>
                <a:latin typeface="NikoshBAN" pitchFamily="2" charset="0"/>
                <a:cs typeface="NikoshBAN" pitchFamily="2" charset="0"/>
              </a:rPr>
              <a:t>কর।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53835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1219200" y="304800"/>
            <a:ext cx="7162800" cy="990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chorCtr="0">
            <a:normAutofit fontScale="90000" lnSpcReduction="10000"/>
          </a:bodyPr>
          <a:lstStyle>
            <a:lvl1pPr algn="ctr" defTabSz="914400" rtl="0" eaLnBrk="1" latinLnBrk="0" hangingPunct="1">
              <a:spcBef>
                <a:spcPct val="0"/>
              </a:spcBef>
              <a:buNone/>
              <a:defRPr sz="3600" kern="1200" cap="all" spc="300"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7200" b="1" dirty="0" err="1" smtClean="0">
                <a:solidFill>
                  <a:srgbClr val="7030A0"/>
                </a:solidFill>
                <a:latin typeface="NikoshBAN" pitchFamily="2" charset="0"/>
                <a:cs typeface="NikoshBAN" pitchFamily="2" charset="0"/>
              </a:rPr>
              <a:t>মূল্যায়ন</a:t>
            </a:r>
            <a:endParaRPr lang="en-US" sz="7200" b="1" dirty="0" smtClean="0">
              <a:solidFill>
                <a:srgbClr val="7030A0"/>
              </a:solidFill>
              <a:latin typeface="NikoshBAN" pitchFamily="2" charset="0"/>
              <a:cs typeface="NikoshBAN" pitchFamily="2" charset="0"/>
            </a:endParaRPr>
          </a:p>
        </p:txBody>
      </p:sp>
      <p:sp>
        <p:nvSpPr>
          <p:cNvPr id="5" name="Content Placeholder 2"/>
          <p:cNvSpPr txBox="1">
            <a:spLocks/>
          </p:cNvSpPr>
          <p:nvPr/>
        </p:nvSpPr>
        <p:spPr>
          <a:xfrm>
            <a:off x="228600" y="1600200"/>
            <a:ext cx="8763000" cy="37338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dk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dk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dk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dk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dk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dk1"/>
                </a:solidFill>
                <a:latin typeface="+mn-lt"/>
                <a:ea typeface="+mn-ea"/>
                <a:cs typeface="+mn-cs"/>
              </a:defRPr>
            </a:lvl9pPr>
          </a:lstStyle>
          <a:p>
            <a:r>
              <a:rPr lang="bn-BD" sz="3600" b="1" dirty="0" smtClean="0">
                <a:latin typeface="NikoshBAN" pitchFamily="2" charset="0"/>
                <a:cs typeface="NikoshBAN" pitchFamily="2" charset="0"/>
              </a:rPr>
              <a:t>কম্পিউটার নেটওয়ার্ক কাকে বলে</a:t>
            </a:r>
            <a:r>
              <a:rPr lang="en-US" sz="3600" b="1" dirty="0" smtClean="0">
                <a:latin typeface="NikoshBAN" pitchFamily="2" charset="0"/>
                <a:cs typeface="NikoshBAN" pitchFamily="2" charset="0"/>
              </a:rPr>
              <a:t>?</a:t>
            </a:r>
            <a:endParaRPr lang="bn-BD"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কম্পিউটার নেটওয়ার্ক প্রধানত কত প্রকার ও কি কি ?</a:t>
            </a:r>
          </a:p>
          <a:p>
            <a:r>
              <a:rPr lang="bn-BD" sz="3600" b="1" dirty="0">
                <a:latin typeface="NikoshBAN" pitchFamily="2" charset="0"/>
                <a:cs typeface="NikoshBAN" pitchFamily="2" charset="0"/>
              </a:rPr>
              <a:t>লোকাল এরিয়া নেটওয়ার্ক </a:t>
            </a:r>
            <a:r>
              <a:rPr lang="bn-BD" sz="3600" b="1" dirty="0" smtClean="0">
                <a:solidFill>
                  <a:schemeClr val="tx1"/>
                </a:solidFill>
                <a:latin typeface="NikoshBAN" pitchFamily="2" charset="0"/>
                <a:cs typeface="NikoshBAN" pitchFamily="2" charset="0"/>
              </a:rPr>
              <a:t>টপোলজিকে কত  প্রকার ও কি কি? </a:t>
            </a:r>
          </a:p>
          <a:p>
            <a:pPr>
              <a:buFont typeface="Wingdings" pitchFamily="2" charset="2"/>
              <a:buNone/>
            </a:pPr>
            <a:endParaRPr lang="bn-BD" sz="4000" dirty="0" smtClean="0">
              <a:solidFill>
                <a:srgbClr val="00B0F0"/>
              </a:solidFill>
              <a:latin typeface="NikoshBAN" pitchFamily="2" charset="0"/>
              <a:cs typeface="NikoshBAN" pitchFamily="2" charset="0"/>
            </a:endParaRPr>
          </a:p>
          <a:p>
            <a:pPr>
              <a:buFont typeface="Arial" charset="0"/>
              <a:buNone/>
            </a:pPr>
            <a:endParaRPr lang="bn-BD" sz="4000" dirty="0" smtClean="0">
              <a:solidFill>
                <a:schemeClr val="accent1"/>
              </a:solidFill>
              <a:latin typeface="NikoshBAN" pitchFamily="2" charset="0"/>
              <a:cs typeface="NikoshBAN" pitchFamily="2" charset="0"/>
            </a:endParaRPr>
          </a:p>
          <a:p>
            <a:endParaRPr lang="bn-BD" sz="4000" dirty="0" smtClean="0">
              <a:solidFill>
                <a:schemeClr val="accent1"/>
              </a:solidFill>
              <a:latin typeface="NikoshBAN" pitchFamily="2" charset="0"/>
              <a:cs typeface="NikoshBAN" pitchFamily="2" charset="0"/>
            </a:endParaRPr>
          </a:p>
          <a:p>
            <a:endParaRPr lang="bn-BD" sz="4000" dirty="0" smtClean="0">
              <a:solidFill>
                <a:schemeClr val="accent1"/>
              </a:solidFill>
              <a:latin typeface="NikoshBAN" pitchFamily="2" charset="0"/>
              <a:cs typeface="NikoshBAN" pitchFamily="2" charset="0"/>
            </a:endParaRPr>
          </a:p>
          <a:p>
            <a:endParaRPr lang="bn-BD" sz="4000" dirty="0" smtClean="0">
              <a:solidFill>
                <a:schemeClr val="accent1"/>
              </a:solidFill>
              <a:latin typeface="NikoshBAN" pitchFamily="2" charset="0"/>
              <a:cs typeface="NikoshBAN" pitchFamily="2" charset="0"/>
            </a:endParaRPr>
          </a:p>
          <a:p>
            <a:pPr>
              <a:buFont typeface="Wingdings 3" pitchFamily="18" charset="2"/>
              <a:buNone/>
            </a:pPr>
            <a:endParaRPr lang="en-US" sz="4000" dirty="0" smtClean="0">
              <a:solidFill>
                <a:schemeClr val="accent1"/>
              </a:solidFill>
              <a:latin typeface="NikoshBAN" pitchFamily="2" charset="0"/>
              <a:cs typeface="NikoshBAN" pitchFamily="2" charset="0"/>
            </a:endParaRPr>
          </a:p>
          <a:p>
            <a:pPr>
              <a:buFont typeface="Wingdings 3" pitchFamily="18" charset="2"/>
              <a:buNone/>
            </a:pPr>
            <a:endParaRPr lang="en-US" sz="4000" dirty="0" smtClean="0">
              <a:solidFill>
                <a:schemeClr val="accent1"/>
              </a:solidFill>
              <a:latin typeface="NikoshBAN" pitchFamily="2" charset="0"/>
              <a:cs typeface="NikoshBAN" pitchFamily="2" charset="0"/>
            </a:endParaRPr>
          </a:p>
          <a:p>
            <a:endParaRPr lang="en-US" sz="4000" dirty="0" smtClean="0">
              <a:solidFill>
                <a:srgbClr val="7030A0"/>
              </a:solidFill>
            </a:endParaRPr>
          </a:p>
          <a:p>
            <a:pPr>
              <a:buFont typeface="Wingdings 3" pitchFamily="18" charset="2"/>
              <a:buNone/>
            </a:pPr>
            <a:endParaRPr lang="en-US" dirty="0" smtClean="0"/>
          </a:p>
        </p:txBody>
      </p:sp>
    </p:spTree>
    <p:extLst>
      <p:ext uri="{BB962C8B-B14F-4D97-AF65-F5344CB8AC3E}">
        <p14:creationId xmlns:p14="http://schemas.microsoft.com/office/powerpoint/2010/main" xmlns="" val="4213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heel(4)">
                                      <p:cBhvr>
                                        <p:cTn id="11" dur="2000"/>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heel(4)">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heel(4)">
                                      <p:cBhvr>
                                        <p:cTn id="21" dur="2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heel(4)">
                                      <p:cBhvr>
                                        <p:cTn id="2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304800"/>
            <a:ext cx="6781800" cy="990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chorCtr="0">
            <a:normAutofit fontScale="90000" lnSpcReduction="10000"/>
          </a:bodyPr>
          <a:lstStyle>
            <a:lvl1pPr algn="ctr" defTabSz="914400" rtl="0" eaLnBrk="1" latinLnBrk="0" hangingPunct="1">
              <a:spcBef>
                <a:spcPct val="0"/>
              </a:spcBef>
              <a:buNone/>
              <a:defRPr sz="3600" kern="1200" cap="all" spc="300"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bn-BD" sz="7200" b="1" smtClean="0">
                <a:solidFill>
                  <a:srgbClr val="7030A0"/>
                </a:solidFill>
                <a:latin typeface="NikoshBAN" pitchFamily="2" charset="0"/>
                <a:cs typeface="NikoshBAN" pitchFamily="2" charset="0"/>
              </a:rPr>
              <a:t>বাড়ির কাজ</a:t>
            </a:r>
            <a:endParaRPr lang="en-US" sz="7200" b="1" dirty="0" smtClean="0">
              <a:solidFill>
                <a:srgbClr val="7030A0"/>
              </a:solidFill>
              <a:latin typeface="NikoshBAN" pitchFamily="2" charset="0"/>
              <a:cs typeface="NikoshBAN" pitchFamily="2" charset="0"/>
            </a:endParaRPr>
          </a:p>
        </p:txBody>
      </p:sp>
      <p:sp>
        <p:nvSpPr>
          <p:cNvPr id="5" name="Content Placeholder 2"/>
          <p:cNvSpPr txBox="1">
            <a:spLocks/>
          </p:cNvSpPr>
          <p:nvPr/>
        </p:nvSpPr>
        <p:spPr>
          <a:xfrm>
            <a:off x="304800" y="4114800"/>
            <a:ext cx="8458200" cy="2438400"/>
          </a:xfrm>
          <a:prstGeom prst="rect">
            <a:avLst/>
          </a:prstGeo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7500" lnSpcReduction="200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dk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dk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dk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dk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dk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dk1"/>
                </a:solidFill>
                <a:latin typeface="+mn-lt"/>
                <a:ea typeface="+mn-ea"/>
                <a:cs typeface="+mn-cs"/>
              </a:defRPr>
            </a:lvl9pPr>
          </a:lstStyle>
          <a:p>
            <a:pPr algn="just">
              <a:buFont typeface="Arial" charset="0"/>
              <a:buNone/>
            </a:pPr>
            <a:r>
              <a:rPr lang="bn-BD" sz="4800" b="1" dirty="0" smtClean="0">
                <a:solidFill>
                  <a:schemeClr val="tx1">
                    <a:lumMod val="95000"/>
                    <a:lumOff val="5000"/>
                  </a:schemeClr>
                </a:solidFill>
                <a:latin typeface="NikoshBAN" pitchFamily="2" charset="0"/>
                <a:cs typeface="NikoshBAN" pitchFamily="2" charset="0"/>
              </a:rPr>
              <a:t>বিদ্যালয় বা শিক্ষা প্রতিষ্ঠানে কম্পিউটার নেটওয়ার্ক স্থাপনে কোন ধরনের সংগঠন বা টপোলজি উপযোগী ও কেন ? তোমার মতামতের আলোকে বিশ্লেষণ কর। </a:t>
            </a:r>
          </a:p>
          <a:p>
            <a:pPr algn="just"/>
            <a:endParaRPr lang="bn-BD" sz="4000" dirty="0" smtClean="0">
              <a:solidFill>
                <a:schemeClr val="accent1"/>
              </a:solidFill>
              <a:latin typeface="NikoshBAN" pitchFamily="2" charset="0"/>
              <a:cs typeface="NikoshBAN" pitchFamily="2" charset="0"/>
            </a:endParaRPr>
          </a:p>
          <a:p>
            <a:pPr algn="just"/>
            <a:endParaRPr lang="bn-BD" sz="4000" dirty="0" smtClean="0">
              <a:solidFill>
                <a:schemeClr val="accent1"/>
              </a:solidFill>
              <a:latin typeface="NikoshBAN" pitchFamily="2" charset="0"/>
              <a:cs typeface="NikoshBAN" pitchFamily="2" charset="0"/>
            </a:endParaRPr>
          </a:p>
          <a:p>
            <a:pPr algn="just"/>
            <a:endParaRPr lang="bn-BD" sz="4000" dirty="0" smtClean="0">
              <a:solidFill>
                <a:schemeClr val="accent1"/>
              </a:solidFill>
              <a:latin typeface="NikoshBAN" pitchFamily="2" charset="0"/>
              <a:cs typeface="NikoshBAN" pitchFamily="2" charset="0"/>
            </a:endParaRPr>
          </a:p>
          <a:p>
            <a:pPr algn="just">
              <a:buFont typeface="Wingdings 3" pitchFamily="18" charset="2"/>
              <a:buNone/>
            </a:pPr>
            <a:endParaRPr lang="en-US" sz="4000" dirty="0" smtClean="0">
              <a:solidFill>
                <a:schemeClr val="accent1"/>
              </a:solidFill>
              <a:latin typeface="NikoshBAN" pitchFamily="2" charset="0"/>
              <a:cs typeface="NikoshBAN" pitchFamily="2" charset="0"/>
            </a:endParaRPr>
          </a:p>
          <a:p>
            <a:pPr algn="just">
              <a:buFont typeface="Wingdings 3" pitchFamily="18" charset="2"/>
              <a:buNone/>
            </a:pPr>
            <a:endParaRPr lang="en-US" sz="4000" dirty="0" smtClean="0">
              <a:solidFill>
                <a:schemeClr val="accent1"/>
              </a:solidFill>
              <a:latin typeface="NikoshBAN" pitchFamily="2" charset="0"/>
              <a:cs typeface="NikoshBAN" pitchFamily="2" charset="0"/>
            </a:endParaRPr>
          </a:p>
          <a:p>
            <a:pPr algn="just"/>
            <a:endParaRPr lang="en-US" sz="4000" dirty="0" smtClean="0">
              <a:solidFill>
                <a:srgbClr val="7030A0"/>
              </a:solidFill>
            </a:endParaRPr>
          </a:p>
          <a:p>
            <a:pPr algn="just">
              <a:buFont typeface="Wingdings 3" pitchFamily="18" charset="2"/>
              <a:buNone/>
            </a:pPr>
            <a:endParaRPr lang="en-US" dirty="0" smtClean="0"/>
          </a:p>
        </p:txBody>
      </p:sp>
      <p:pic>
        <p:nvPicPr>
          <p:cNvPr id="6" name="Picture 5" descr="hwq.gif"/>
          <p:cNvPicPr>
            <a:picLocks noChangeAspect="1"/>
          </p:cNvPicPr>
          <p:nvPr/>
        </p:nvPicPr>
        <p:blipFill>
          <a:blip r:embed="rId2"/>
          <a:stretch>
            <a:fillRect/>
          </a:stretch>
        </p:blipFill>
        <p:spPr>
          <a:xfrm>
            <a:off x="152400" y="1371600"/>
            <a:ext cx="3352800" cy="2547938"/>
          </a:xfrm>
          <a:prstGeom prst="rect">
            <a:avLst/>
          </a:prstGeom>
        </p:spPr>
        <p:style>
          <a:lnRef idx="2">
            <a:schemeClr val="accent2"/>
          </a:lnRef>
          <a:fillRef idx="1001">
            <a:schemeClr val="lt1"/>
          </a:fillRef>
          <a:effectRef idx="0">
            <a:schemeClr val="accent2"/>
          </a:effectRef>
          <a:fontRef idx="minor">
            <a:schemeClr val="dk1"/>
          </a:fontRef>
        </p:style>
      </p:pic>
      <p:pic>
        <p:nvPicPr>
          <p:cNvPr id="7" name="Picture 2" descr="C:\Documents and Settings\Administrator\Desktop\nt\star.gif"/>
          <p:cNvPicPr>
            <a:picLocks noChangeAspect="1" noChangeArrowheads="1"/>
          </p:cNvPicPr>
          <p:nvPr/>
        </p:nvPicPr>
        <p:blipFill>
          <a:blip r:embed="rId3"/>
          <a:srcRect/>
          <a:stretch>
            <a:fillRect/>
          </a:stretch>
        </p:blipFill>
        <p:spPr bwMode="auto">
          <a:xfrm>
            <a:off x="4419600" y="1371600"/>
            <a:ext cx="967020" cy="833438"/>
          </a:xfrm>
          <a:prstGeom prst="rect">
            <a:avLst/>
          </a:prstGeom>
          <a:noFill/>
        </p:spPr>
      </p:pic>
      <p:pic>
        <p:nvPicPr>
          <p:cNvPr id="8" name="Picture 3" descr="C:\Documents and Settings\Administrator\Desktop\nt\ring.gif"/>
          <p:cNvPicPr>
            <a:picLocks noChangeAspect="1" noChangeArrowheads="1"/>
          </p:cNvPicPr>
          <p:nvPr/>
        </p:nvPicPr>
        <p:blipFill>
          <a:blip r:embed="rId4"/>
          <a:srcRect/>
          <a:stretch>
            <a:fillRect/>
          </a:stretch>
        </p:blipFill>
        <p:spPr bwMode="auto">
          <a:xfrm>
            <a:off x="5181600" y="2286000"/>
            <a:ext cx="990600" cy="863237"/>
          </a:xfrm>
          <a:prstGeom prst="rect">
            <a:avLst/>
          </a:prstGeom>
          <a:noFill/>
        </p:spPr>
      </p:pic>
      <p:sp>
        <p:nvSpPr>
          <p:cNvPr id="9" name="Left-Right-Up Arrow 8"/>
          <p:cNvSpPr/>
          <p:nvPr/>
        </p:nvSpPr>
        <p:spPr>
          <a:xfrm rot="5400000">
            <a:off x="4229100" y="2324100"/>
            <a:ext cx="914400" cy="685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Documents and Settings\Administrator\Desktop\nt\topologi-bus.gif"/>
          <p:cNvPicPr>
            <a:picLocks noChangeAspect="1" noChangeArrowheads="1"/>
          </p:cNvPicPr>
          <p:nvPr/>
        </p:nvPicPr>
        <p:blipFill>
          <a:blip r:embed="rId5"/>
          <a:srcRect/>
          <a:stretch>
            <a:fillRect/>
          </a:stretch>
        </p:blipFill>
        <p:spPr bwMode="auto">
          <a:xfrm>
            <a:off x="4343400" y="3276600"/>
            <a:ext cx="2090737" cy="642938"/>
          </a:xfrm>
          <a:prstGeom prst="rect">
            <a:avLst/>
          </a:prstGeom>
          <a:noFill/>
        </p:spPr>
      </p:pic>
      <p:grpSp>
        <p:nvGrpSpPr>
          <p:cNvPr id="12" name="Group 11"/>
          <p:cNvGrpSpPr/>
          <p:nvPr/>
        </p:nvGrpSpPr>
        <p:grpSpPr>
          <a:xfrm>
            <a:off x="6248400" y="3062"/>
            <a:ext cx="3289800" cy="3200400"/>
            <a:chOff x="1524000" y="381000"/>
            <a:chExt cx="4191000" cy="3581400"/>
          </a:xfrm>
        </p:grpSpPr>
        <p:sp>
          <p:nvSpPr>
            <p:cNvPr id="13" name="Rectangle 12"/>
            <p:cNvSpPr/>
            <p:nvPr/>
          </p:nvSpPr>
          <p:spPr>
            <a:xfrm>
              <a:off x="1676400" y="2057400"/>
              <a:ext cx="3886200" cy="1905000"/>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1524000" y="381000"/>
              <a:ext cx="4191000" cy="1676400"/>
            </a:xfrm>
            <a:prstGeom prst="triangle">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2514600"/>
              <a:ext cx="762000" cy="838200"/>
            </a:xfrm>
            <a:prstGeom prst="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2514600"/>
              <a:ext cx="838200" cy="838200"/>
            </a:xfrm>
            <a:prstGeom prst="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00400" y="2362200"/>
              <a:ext cx="914400" cy="1447800"/>
            </a:xfrm>
            <a:prstGeom prst="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97877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checkerboard(across)">
                                      <p:cBhvr>
                                        <p:cTn id="31" dur="500"/>
                                        <p:tgtEl>
                                          <p:spTgt spid="5">
                                            <p:bg/>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checkerboard(across)">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30412" y="95250"/>
            <a:ext cx="3052689" cy="1113230"/>
            <a:chOff x="4630412" y="95250"/>
            <a:chExt cx="3052689" cy="1113230"/>
          </a:xfrm>
        </p:grpSpPr>
        <p:sp>
          <p:nvSpPr>
            <p:cNvPr id="4" name="Rounded Rectangle 3"/>
            <p:cNvSpPr/>
            <p:nvPr/>
          </p:nvSpPr>
          <p:spPr>
            <a:xfrm>
              <a:off x="4630412" y="95250"/>
              <a:ext cx="3052689" cy="1113230"/>
            </a:xfrm>
            <a:prstGeom prst="round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4806257" y="213294"/>
              <a:ext cx="2700997" cy="899936"/>
            </a:xfrm>
            <a:prstGeom prst="flowChartTerminator">
              <a:avLst/>
            </a:prstGeom>
            <a:gradFill>
              <a:gsLst>
                <a:gs pos="0">
                  <a:schemeClr val="accent6">
                    <a:lumMod val="40000"/>
                    <a:lumOff val="60000"/>
                  </a:schemeClr>
                </a:gs>
                <a:gs pos="73000">
                  <a:srgbClr val="FFE9B6"/>
                </a:gs>
                <a:gs pos="16000">
                  <a:srgbClr val="F0F6E0"/>
                </a:gs>
                <a:gs pos="34000">
                  <a:srgbClr val="FFFAC7"/>
                </a:gs>
                <a:gs pos="55000">
                  <a:srgbClr val="FFF3C0"/>
                </a:gs>
                <a:gs pos="100000">
                  <a:srgbClr val="FFCC99">
                    <a:alpha val="58000"/>
                    <a:lumMod val="81000"/>
                    <a:lumOff val="19000"/>
                  </a:srgbClr>
                </a:gs>
                <a:gs pos="100000">
                  <a:srgbClr val="FFD0C0"/>
                </a:gs>
                <a:gs pos="100000">
                  <a:srgbClr val="FFD2B8"/>
                </a:gs>
              </a:gsLst>
              <a:lin ang="5400000" scaled="1"/>
            </a:gradFill>
            <a:ln>
              <a:noFill/>
            </a:ln>
            <a:effectLst/>
            <a:scene3d>
              <a:camera prst="orthographicFront">
                <a:rot lat="0" lon="0" rev="0"/>
              </a:camera>
              <a:lightRig rig="contrasting" dir="t">
                <a:rot lat="0" lon="0" rev="7800000"/>
              </a:lightRig>
            </a:scene3d>
            <a:sp3d>
              <a:bevelT w="13970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V="1">
            <a:off x="376370" y="1113230"/>
            <a:ext cx="857250" cy="45571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67789" y="5947373"/>
            <a:ext cx="9573651" cy="312542"/>
          </a:xfrm>
          <a:prstGeom prst="rect">
            <a:avLst/>
          </a:prstGeom>
        </p:spPr>
      </p:pic>
      <p:sp>
        <p:nvSpPr>
          <p:cNvPr id="9" name="Rectangle 8"/>
          <p:cNvSpPr/>
          <p:nvPr/>
        </p:nvSpPr>
        <p:spPr>
          <a:xfrm>
            <a:off x="5200628" y="227348"/>
            <a:ext cx="1750800" cy="923330"/>
          </a:xfrm>
          <a:prstGeom prst="rect">
            <a:avLst/>
          </a:prstGeom>
          <a:scene3d>
            <a:camera prst="orthographicFront"/>
            <a:lightRig rig="threePt" dir="t"/>
          </a:scene3d>
          <a:sp3d>
            <a:bevelT w="165100" prst="coolSlant"/>
          </a:sp3d>
        </p:spPr>
        <p:txBody>
          <a:bodyPr wrap="none">
            <a:spAutoFit/>
            <a:sp3d extrusionH="57150">
              <a:bevelT w="82550" h="38100" prst="coolSlant"/>
            </a:sp3d>
          </a:bodyPr>
          <a:lstStyle/>
          <a:p>
            <a:pPr algn="ctr">
              <a:defRPr/>
            </a:pPr>
            <a:r>
              <a:rPr lang="bn-BD" sz="5400" b="1" dirty="0">
                <a:solidFill>
                  <a:srgbClr val="0070C0"/>
                </a:solidFill>
                <a:latin typeface="NikoshBAN" panose="02000000000000000000" pitchFamily="2" charset="0"/>
                <a:cs typeface="NikoshBAN" panose="02000000000000000000" pitchFamily="2" charset="0"/>
              </a:rPr>
              <a:t>ধন্যবাদ</a:t>
            </a:r>
            <a:endParaRPr lang="en-US" sz="5400" b="1" dirty="0">
              <a:solidFill>
                <a:srgbClr val="0070C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658316">
            <a:off x="927707" y="1794943"/>
            <a:ext cx="2960377" cy="453326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84175" y="2611874"/>
            <a:ext cx="3993025" cy="1837750"/>
          </a:xfrm>
          <a:prstGeom prst="rect">
            <a:avLst/>
          </a:prstGeom>
          <a:effectLst>
            <a:softEdge rad="31750"/>
          </a:effectLst>
        </p:spPr>
      </p:pic>
    </p:spTree>
    <p:extLst>
      <p:ext uri="{BB962C8B-B14F-4D97-AF65-F5344CB8AC3E}">
        <p14:creationId xmlns:p14="http://schemas.microsoft.com/office/powerpoint/2010/main" xmlns="" val="3759457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FF0000"/>
            </a:solidFill>
          </a:ln>
        </p:spPr>
        <p:txBody>
          <a:bodyPr>
            <a:noAutofit/>
          </a:bodyPr>
          <a:lstStyle/>
          <a:p>
            <a:r>
              <a:rPr lang="bn-BD" sz="4400" b="1" dirty="0">
                <a:latin typeface="NikoshBAN" pitchFamily="2" charset="0"/>
                <a:cs typeface="NikoshBAN" pitchFamily="2" charset="0"/>
              </a:rPr>
              <a:t>পাঠ পরিচিতি</a:t>
            </a:r>
            <a:endParaRPr lang="en-US" sz="4400" b="1" dirty="0"/>
          </a:p>
        </p:txBody>
      </p:sp>
      <p:sp>
        <p:nvSpPr>
          <p:cNvPr id="3" name="Content Placeholder 2"/>
          <p:cNvSpPr>
            <a:spLocks noGrp="1"/>
          </p:cNvSpPr>
          <p:nvPr>
            <p:ph idx="1"/>
          </p:nvPr>
        </p:nvSpPr>
        <p:spPr>
          <a:xfrm>
            <a:off x="1371600" y="2362200"/>
            <a:ext cx="6400800" cy="33528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prstDash val="sysDash"/>
          </a:ln>
        </p:spPr>
        <p:txBody>
          <a:bodyPr>
            <a:noAutofit/>
          </a:bodyPr>
          <a:lstStyle/>
          <a:p>
            <a:pPr indent="0" algn="ctr">
              <a:buNone/>
            </a:pPr>
            <a:r>
              <a:rPr lang="bn-BD" sz="2800" b="1" dirty="0">
                <a:latin typeface="NikoshBAN" pitchFamily="2" charset="0"/>
                <a:cs typeface="NikoshBAN" pitchFamily="2" charset="0"/>
              </a:rPr>
              <a:t>শ্রেনীঃ নবম </a:t>
            </a:r>
            <a:br>
              <a:rPr lang="bn-BD" sz="2800" b="1" dirty="0">
                <a:latin typeface="NikoshBAN" pitchFamily="2" charset="0"/>
                <a:cs typeface="NikoshBAN" pitchFamily="2" charset="0"/>
              </a:rPr>
            </a:br>
            <a:r>
              <a:rPr lang="bn-BD" sz="2800" b="1" dirty="0">
                <a:latin typeface="NikoshBAN" pitchFamily="2" charset="0"/>
                <a:cs typeface="NikoshBAN" pitchFamily="2" charset="0"/>
              </a:rPr>
              <a:t>বিষয়ঃ </a:t>
            </a:r>
            <a:r>
              <a:rPr lang="bn-BD" sz="2800" b="1" dirty="0" smtClean="0">
                <a:latin typeface="NikoshBAN" pitchFamily="2" charset="0"/>
                <a:cs typeface="NikoshBAN" pitchFamily="2" charset="0"/>
              </a:rPr>
              <a:t>কম্পিউটার শিক্ষা  </a:t>
            </a:r>
            <a:r>
              <a:rPr lang="bn-BD" sz="2800" b="1" dirty="0">
                <a:latin typeface="NikoshBAN" pitchFamily="2" charset="0"/>
                <a:cs typeface="NikoshBAN" pitchFamily="2" charset="0"/>
              </a:rPr>
              <a:t/>
            </a:r>
            <a:br>
              <a:rPr lang="bn-BD" sz="2800" b="1" dirty="0">
                <a:latin typeface="NikoshBAN" pitchFamily="2" charset="0"/>
                <a:cs typeface="NikoshBAN" pitchFamily="2" charset="0"/>
              </a:rPr>
            </a:br>
            <a:r>
              <a:rPr lang="bn-BD" sz="2800" b="1" dirty="0" smtClean="0">
                <a:latin typeface="NikoshBAN" pitchFamily="2" charset="0"/>
                <a:cs typeface="NikoshBAN" pitchFamily="2" charset="0"/>
              </a:rPr>
              <a:t>অধ্যায়ঃ  নবম (কম্পিউটার  নেটওয়ার্ক ও ইন্টারনেট )</a:t>
            </a:r>
            <a:r>
              <a:rPr lang="bn-BD" sz="2800" b="1" dirty="0">
                <a:latin typeface="NikoshBAN" pitchFamily="2" charset="0"/>
                <a:cs typeface="NikoshBAN" pitchFamily="2" charset="0"/>
              </a:rPr>
              <a:t/>
            </a:r>
            <a:br>
              <a:rPr lang="bn-BD" sz="2800" b="1" dirty="0">
                <a:latin typeface="NikoshBAN" pitchFamily="2" charset="0"/>
                <a:cs typeface="NikoshBAN" pitchFamily="2" charset="0"/>
              </a:rPr>
            </a:br>
            <a:r>
              <a:rPr lang="bn-BD" sz="2800" b="1" dirty="0">
                <a:latin typeface="NikoshBAN" pitchFamily="2" charset="0"/>
                <a:cs typeface="NikoshBAN" pitchFamily="2" charset="0"/>
              </a:rPr>
              <a:t>তারিখঃ </a:t>
            </a:r>
            <a:r>
              <a:rPr lang="en-US" b="1" smtClean="0">
                <a:latin typeface="NikoshBAN" pitchFamily="2" charset="0"/>
                <a:cs typeface="NikoshBAN" pitchFamily="2" charset="0"/>
              </a:rPr>
              <a:t>০৫ </a:t>
            </a:r>
            <a:r>
              <a:rPr lang="bn-BD" sz="2800" b="1" smtClean="0">
                <a:latin typeface="NikoshBAN" pitchFamily="2" charset="0"/>
                <a:cs typeface="NikoshBAN" pitchFamily="2" charset="0"/>
              </a:rPr>
              <a:t>/</a:t>
            </a:r>
            <a:r>
              <a:rPr lang="en-US" sz="2800" b="1" dirty="0" smtClean="0">
                <a:latin typeface="NikoshBAN" pitchFamily="2" charset="0"/>
                <a:cs typeface="NikoshBAN" pitchFamily="2" charset="0"/>
              </a:rPr>
              <a:t>১০</a:t>
            </a:r>
            <a:r>
              <a:rPr lang="bn-BD" sz="2800" b="1" dirty="0" smtClean="0">
                <a:latin typeface="NikoshBAN" pitchFamily="2" charset="0"/>
                <a:cs typeface="NikoshBAN" pitchFamily="2" charset="0"/>
              </a:rPr>
              <a:t>/২০১৫ </a:t>
            </a:r>
            <a:r>
              <a:rPr lang="bn-BD" sz="2800" b="1" dirty="0">
                <a:latin typeface="NikoshBAN" pitchFamily="2" charset="0"/>
                <a:cs typeface="NikoshBAN" pitchFamily="2" charset="0"/>
              </a:rPr>
              <a:t>ইং</a:t>
            </a:r>
            <a:br>
              <a:rPr lang="bn-BD" sz="2800" b="1" dirty="0">
                <a:latin typeface="NikoshBAN" pitchFamily="2" charset="0"/>
                <a:cs typeface="NikoshBAN" pitchFamily="2" charset="0"/>
              </a:rPr>
            </a:br>
            <a:r>
              <a:rPr lang="bn-BD" sz="2800" b="1" dirty="0">
                <a:latin typeface="NikoshBAN" pitchFamily="2" charset="0"/>
                <a:cs typeface="NikoshBAN" pitchFamily="2" charset="0"/>
              </a:rPr>
              <a:t>সময়ঃ </a:t>
            </a:r>
            <a:r>
              <a:rPr lang="en-US" sz="2800" b="1" dirty="0" smtClean="0">
                <a:latin typeface="NikoshBAN" pitchFamily="2" charset="0"/>
                <a:cs typeface="NikoshBAN" pitchFamily="2" charset="0"/>
              </a:rPr>
              <a:t>৪</a:t>
            </a:r>
            <a:r>
              <a:rPr lang="bn-BD" sz="2800" b="1" dirty="0" smtClean="0">
                <a:latin typeface="NikoshBAN" pitchFamily="2" charset="0"/>
                <a:cs typeface="NikoshBAN" pitchFamily="2" charset="0"/>
              </a:rPr>
              <a:t>০ মিনিট</a:t>
            </a:r>
          </a:p>
          <a:p>
            <a:pPr indent="0" algn="ctr">
              <a:buNone/>
            </a:pPr>
            <a:r>
              <a:rPr lang="bn-BD" sz="700" dirty="0">
                <a:latin typeface="NikoshBAN" pitchFamily="2" charset="0"/>
                <a:cs typeface="NikoshBAN" pitchFamily="2" charset="0"/>
              </a:rPr>
              <a:t/>
            </a:r>
            <a:br>
              <a:rPr lang="bn-BD" sz="700" dirty="0">
                <a:latin typeface="NikoshBAN" pitchFamily="2" charset="0"/>
                <a:cs typeface="NikoshBAN" pitchFamily="2" charset="0"/>
              </a:rPr>
            </a:br>
            <a:endParaRPr lang="en-US" sz="700" dirty="0"/>
          </a:p>
        </p:txBody>
      </p:sp>
    </p:spTree>
    <p:extLst>
      <p:ext uri="{BB962C8B-B14F-4D97-AF65-F5344CB8AC3E}">
        <p14:creationId xmlns:p14="http://schemas.microsoft.com/office/powerpoint/2010/main" xmlns="" val="4900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6529" y="67270"/>
            <a:ext cx="56388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bn-BD" sz="5400" b="1" cap="none" spc="0"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NikoshBAN" pitchFamily="2" charset="0"/>
                <a:cs typeface="NikoshBAN" pitchFamily="2" charset="0"/>
              </a:rPr>
              <a:t>ছবিগুলো লক্ষ্য কর</a:t>
            </a:r>
            <a:endParaRPr lang="en-US" sz="5400" b="1" cap="none" spc="0"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endParaRPr>
          </a:p>
        </p:txBody>
      </p:sp>
      <p:pic>
        <p:nvPicPr>
          <p:cNvPr id="7" name="Picture 6" descr="tow.jpg"/>
          <p:cNvPicPr>
            <a:picLocks noChangeAspect="1"/>
          </p:cNvPicPr>
          <p:nvPr/>
        </p:nvPicPr>
        <p:blipFill>
          <a:blip r:embed="rId2"/>
          <a:stretch>
            <a:fillRect/>
          </a:stretch>
        </p:blipFill>
        <p:spPr>
          <a:xfrm>
            <a:off x="168729" y="1600200"/>
            <a:ext cx="42672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ring t.jpg"/>
          <p:cNvPicPr>
            <a:picLocks noChangeAspect="1"/>
          </p:cNvPicPr>
          <p:nvPr/>
        </p:nvPicPr>
        <p:blipFill>
          <a:blip r:embed="rId3"/>
          <a:srcRect t="13303"/>
          <a:stretch>
            <a:fillRect/>
          </a:stretch>
        </p:blipFill>
        <p:spPr>
          <a:xfrm>
            <a:off x="4648200" y="1600200"/>
            <a:ext cx="4343400" cy="4191000"/>
          </a:xfrm>
          <a:prstGeom prst="rect">
            <a:avLst/>
          </a:prstGeom>
          <a:ln w="38100">
            <a:solidFill>
              <a:schemeClr val="tx1">
                <a:lumMod val="95000"/>
                <a:lumOff val="5000"/>
              </a:schemeClr>
            </a:solidFill>
          </a:ln>
        </p:spPr>
      </p:pic>
    </p:spTree>
    <p:extLst>
      <p:ext uri="{BB962C8B-B14F-4D97-AF65-F5344CB8AC3E}">
        <p14:creationId xmlns:p14="http://schemas.microsoft.com/office/powerpoint/2010/main" xmlns="" val="2254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oiuytrs.jpg"/>
          <p:cNvPicPr>
            <a:picLocks noChangeAspect="1"/>
          </p:cNvPicPr>
          <p:nvPr/>
        </p:nvPicPr>
        <p:blipFill>
          <a:blip r:embed="rId2"/>
          <a:stretch>
            <a:fillRect/>
          </a:stretch>
        </p:blipFill>
        <p:spPr>
          <a:xfrm>
            <a:off x="1066800" y="1752600"/>
            <a:ext cx="3429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1524000" y="524470"/>
            <a:ext cx="64008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bn-BD" sz="5400" b="1" cap="none" spc="0"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NikoshBAN" pitchFamily="2" charset="0"/>
                <a:cs typeface="NikoshBAN" pitchFamily="2" charset="0"/>
              </a:rPr>
              <a:t>ছবিগুলো লক্ষ্য কর</a:t>
            </a:r>
            <a:endParaRPr lang="en-US" sz="5400" b="1" cap="none" spc="0"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endParaRPr>
          </a:p>
        </p:txBody>
      </p:sp>
      <p:pic>
        <p:nvPicPr>
          <p:cNvPr id="7" name="Content Placeholder 5"/>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4648200" y="1752600"/>
            <a:ext cx="3657600" cy="3809999"/>
          </a:xfrm>
          <a:prstGeom prst="rect">
            <a:avLst/>
          </a:prstGeom>
        </p:spPr>
      </p:pic>
    </p:spTree>
    <p:extLst>
      <p:ext uri="{BB962C8B-B14F-4D97-AF65-F5344CB8AC3E}">
        <p14:creationId xmlns:p14="http://schemas.microsoft.com/office/powerpoint/2010/main" xmlns="" val="29494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1295400"/>
            <a:ext cx="6858000" cy="685800"/>
          </a:xfrm>
          <a:ln>
            <a:solidFill>
              <a:srgbClr val="FF0000"/>
            </a:solidFill>
          </a:ln>
        </p:spPr>
        <p:style>
          <a:lnRef idx="1">
            <a:schemeClr val="accent3"/>
          </a:lnRef>
          <a:fillRef idx="2">
            <a:schemeClr val="accent3"/>
          </a:fillRef>
          <a:effectRef idx="1">
            <a:schemeClr val="accent3"/>
          </a:effectRef>
          <a:fontRef idx="minor">
            <a:schemeClr val="dk1"/>
          </a:fontRef>
        </p:style>
        <p:txBody>
          <a:bodyPr>
            <a:noAutofit/>
          </a:bodyPr>
          <a:lstStyle/>
          <a:p>
            <a:pPr algn="ctr"/>
            <a:r>
              <a:rPr lang="bn-BD" sz="5400" b="1" dirty="0" smtClean="0">
                <a:latin typeface="NikoshBAN" pitchFamily="2" charset="0"/>
                <a:cs typeface="NikoshBAN" pitchFamily="2" charset="0"/>
              </a:rPr>
              <a:t>আজকের পাঠের বিষয়বস্তুঃ</a:t>
            </a:r>
            <a:endParaRPr lang="en-US" sz="5400" b="1" dirty="0">
              <a:latin typeface="NikoshBAN" pitchFamily="2" charset="0"/>
              <a:cs typeface="NikoshBAN" pitchFamily="2" charset="0"/>
            </a:endParaRPr>
          </a:p>
        </p:txBody>
      </p:sp>
      <p:sp>
        <p:nvSpPr>
          <p:cNvPr id="3" name="Content Placeholder 2"/>
          <p:cNvSpPr>
            <a:spLocks noGrp="1"/>
          </p:cNvSpPr>
          <p:nvPr>
            <p:ph idx="1"/>
          </p:nvPr>
        </p:nvSpPr>
        <p:spPr>
          <a:xfrm>
            <a:off x="1371600" y="2590800"/>
            <a:ext cx="6400800" cy="14478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rgbClr val="FF0000"/>
            </a:solidFill>
          </a:ln>
        </p:spPr>
        <p:txBody>
          <a:bodyPr>
            <a:normAutofit/>
          </a:bodyPr>
          <a:lstStyle/>
          <a:p>
            <a:pPr algn="ctr">
              <a:buNone/>
            </a:pPr>
            <a:r>
              <a:rPr lang="bn-BD" sz="4400" b="1" dirty="0">
                <a:latin typeface="NikoshBAN" pitchFamily="2" charset="0"/>
                <a:cs typeface="NikoshBAN" pitchFamily="2" charset="0"/>
              </a:rPr>
              <a:t>কম্পিউটার  নেটওয়ার্ক ও ইন্টারনেট</a:t>
            </a:r>
            <a:endParaRPr lang="en-US" sz="4400" dirty="0"/>
          </a:p>
        </p:txBody>
      </p:sp>
    </p:spTree>
    <p:extLst>
      <p:ext uri="{BB962C8B-B14F-4D97-AF65-F5344CB8AC3E}">
        <p14:creationId xmlns:p14="http://schemas.microsoft.com/office/powerpoint/2010/main" xmlns="" val="20168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447800" y="1219200"/>
            <a:ext cx="6324600" cy="1015663"/>
          </a:xfrm>
          <a:prstGeom prst="rect">
            <a:avLst/>
          </a:prstGeom>
          <a:noFill/>
          <a:ln w="9525">
            <a:solidFill>
              <a:srgbClr val="FF0000"/>
            </a:solidFill>
            <a:miter lim="800000"/>
            <a:headEnd/>
            <a:tailEnd/>
          </a:ln>
          <a:effectLst/>
        </p:spPr>
        <p:txBody>
          <a:bodyPr wrap="square">
            <a:spAutoFit/>
          </a:bodyPr>
          <a:lstStyle/>
          <a:p>
            <a:pPr fontAlgn="auto">
              <a:spcBef>
                <a:spcPct val="50000"/>
              </a:spcBef>
              <a:spcAft>
                <a:spcPts val="0"/>
              </a:spcAft>
              <a:defRPr/>
            </a:pPr>
            <a:r>
              <a:rPr lang="bn-BD" sz="4400" dirty="0">
                <a:solidFill>
                  <a:srgbClr val="002060"/>
                </a:solidFill>
                <a:effectLst>
                  <a:outerShdw blurRad="38100" dist="38100" dir="2700000" algn="tl">
                    <a:srgbClr val="000000"/>
                  </a:outerShdw>
                </a:effectLst>
                <a:latin typeface="NikoshBAN" pitchFamily="2" charset="0"/>
                <a:cs typeface="NikoshBAN" pitchFamily="2" charset="0"/>
              </a:rPr>
              <a:t>এই পাঠ শেষে </a:t>
            </a:r>
            <a:r>
              <a:rPr lang="bn-BD" sz="4400" dirty="0" smtClean="0">
                <a:solidFill>
                  <a:srgbClr val="002060"/>
                </a:solidFill>
                <a:effectLst>
                  <a:outerShdw blurRad="38100" dist="38100" dir="2700000" algn="tl">
                    <a:srgbClr val="000000"/>
                  </a:outerShdw>
                </a:effectLst>
                <a:latin typeface="NikoshBAN" pitchFamily="2" charset="0"/>
                <a:cs typeface="NikoshBAN" pitchFamily="2" charset="0"/>
              </a:rPr>
              <a:t>শিক্ষার্থীরা </a:t>
            </a:r>
            <a:r>
              <a:rPr lang="bn-BD" sz="6000" dirty="0" smtClean="0">
                <a:solidFill>
                  <a:srgbClr val="002060"/>
                </a:solidFill>
                <a:effectLst>
                  <a:outerShdw blurRad="38100" dist="38100" dir="2700000" algn="tl">
                    <a:srgbClr val="000000"/>
                  </a:outerShdw>
                </a:effectLst>
                <a:latin typeface="NikoshBAN" pitchFamily="2" charset="0"/>
                <a:cs typeface="NikoshBAN" pitchFamily="2" charset="0"/>
              </a:rPr>
              <a:t>----</a:t>
            </a:r>
            <a:endParaRPr lang="en-US" sz="6000" dirty="0">
              <a:solidFill>
                <a:srgbClr val="002060"/>
              </a:solidFill>
              <a:effectLst>
                <a:outerShdw blurRad="38100" dist="38100" dir="2700000" algn="tl">
                  <a:srgbClr val="000000"/>
                </a:outerShdw>
              </a:effectLst>
              <a:latin typeface="NikoshBAN" pitchFamily="2" charset="0"/>
              <a:cs typeface="NikoshBAN" pitchFamily="2" charset="0"/>
            </a:endParaRPr>
          </a:p>
        </p:txBody>
      </p:sp>
      <p:sp>
        <p:nvSpPr>
          <p:cNvPr id="5" name="Rectangle 23"/>
          <p:cNvSpPr>
            <a:spLocks noChangeArrowheads="1"/>
          </p:cNvSpPr>
          <p:nvPr/>
        </p:nvSpPr>
        <p:spPr bwMode="auto">
          <a:xfrm>
            <a:off x="914399" y="4952999"/>
            <a:ext cx="7239001" cy="685801"/>
          </a:xfrm>
          <a:prstGeom prst="rect">
            <a:avLst/>
          </a:prstGeom>
          <a:solidFill>
            <a:schemeClr val="tx2">
              <a:lumMod val="25000"/>
              <a:lumOff val="75000"/>
            </a:schemeClr>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auto">
              <a:lnSpc>
                <a:spcPct val="90000"/>
              </a:lnSpc>
              <a:spcBef>
                <a:spcPct val="20000"/>
              </a:spcBef>
              <a:spcAft>
                <a:spcPts val="0"/>
              </a:spcAft>
              <a:defRPr/>
            </a:pPr>
            <a:r>
              <a:rPr lang="bn-BD" sz="3200" b="1" dirty="0">
                <a:latin typeface="NikoshBAN" pitchFamily="2" charset="0"/>
                <a:cs typeface="NikoshBAN" pitchFamily="2" charset="0"/>
              </a:rPr>
              <a:t>লোকাল </a:t>
            </a:r>
            <a:r>
              <a:rPr lang="bn-BD" sz="3200" b="1" dirty="0" smtClean="0">
                <a:solidFill>
                  <a:schemeClr val="tx1"/>
                </a:solidFill>
                <a:latin typeface="NikoshBAN" pitchFamily="2" charset="0"/>
                <a:cs typeface="NikoshBAN" pitchFamily="2" charset="0"/>
              </a:rPr>
              <a:t>নেটওয়ার্ক </a:t>
            </a:r>
            <a:r>
              <a:rPr lang="bn-BD" sz="3200" b="1" dirty="0">
                <a:solidFill>
                  <a:schemeClr val="tx1"/>
                </a:solidFill>
                <a:latin typeface="NikoshBAN" pitchFamily="2" charset="0"/>
                <a:cs typeface="NikoshBAN" pitchFamily="2" charset="0"/>
              </a:rPr>
              <a:t>টপোলজিগুলো </a:t>
            </a:r>
            <a:r>
              <a:rPr lang="bn-BD" sz="3200" b="1" dirty="0" smtClean="0">
                <a:solidFill>
                  <a:schemeClr val="tx1"/>
                </a:solidFill>
                <a:latin typeface="NikoshBAN" pitchFamily="2" charset="0"/>
                <a:cs typeface="NikoshBAN" pitchFamily="2" charset="0"/>
              </a:rPr>
              <a:t>বর্ণনা করতে পারবে </a:t>
            </a:r>
            <a:r>
              <a:rPr lang="bn-BD" sz="3200" b="1" dirty="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a:p>
            <a:pPr marL="342900" indent="-342900" fontAlgn="auto">
              <a:lnSpc>
                <a:spcPct val="90000"/>
              </a:lnSpc>
              <a:spcBef>
                <a:spcPct val="20000"/>
              </a:spcBef>
              <a:spcAft>
                <a:spcPts val="0"/>
              </a:spcAft>
              <a:defRPr/>
            </a:pPr>
            <a:endParaRPr lang="en-US" sz="3600" dirty="0">
              <a:latin typeface="NikoshBAN" pitchFamily="2" charset="0"/>
              <a:cs typeface="NikoshBAN" pitchFamily="2" charset="0"/>
            </a:endParaRPr>
          </a:p>
        </p:txBody>
      </p:sp>
      <p:sp>
        <p:nvSpPr>
          <p:cNvPr id="6" name="Rectangle 4"/>
          <p:cNvSpPr>
            <a:spLocks noChangeArrowheads="1"/>
          </p:cNvSpPr>
          <p:nvPr/>
        </p:nvSpPr>
        <p:spPr bwMode="auto">
          <a:xfrm>
            <a:off x="1447800" y="304800"/>
            <a:ext cx="6248400" cy="769441"/>
          </a:xfrm>
          <a:prstGeom prst="rect">
            <a:avLst/>
          </a:prstGeom>
          <a:ln>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4400" b="1" dirty="0" smtClean="0">
                <a:solidFill>
                  <a:schemeClr val="tx1"/>
                </a:solidFill>
                <a:latin typeface="NikoshBAN" pitchFamily="2" charset="0"/>
                <a:cs typeface="NikoshBAN" pitchFamily="2" charset="0"/>
              </a:rPr>
              <a:t>শিখনফল</a:t>
            </a:r>
            <a:r>
              <a:rPr lang="bn-BD" sz="4400" b="1" dirty="0" smtClean="0">
                <a:solidFill>
                  <a:schemeClr val="accent1">
                    <a:lumMod val="75000"/>
                  </a:schemeClr>
                </a:solidFill>
                <a:latin typeface="NikoshBAN" pitchFamily="2" charset="0"/>
                <a:cs typeface="NikoshBAN" pitchFamily="2" charset="0"/>
              </a:rPr>
              <a:t> </a:t>
            </a:r>
            <a:endParaRPr lang="en-US" sz="4400" b="1" dirty="0">
              <a:solidFill>
                <a:schemeClr val="accent1">
                  <a:lumMod val="75000"/>
                </a:schemeClr>
              </a:solidFill>
              <a:latin typeface="Calibri" pitchFamily="34" charset="0"/>
            </a:endParaRPr>
          </a:p>
        </p:txBody>
      </p:sp>
      <p:sp>
        <p:nvSpPr>
          <p:cNvPr id="7" name="Rectangle 6"/>
          <p:cNvSpPr/>
          <p:nvPr/>
        </p:nvSpPr>
        <p:spPr>
          <a:xfrm>
            <a:off x="152400" y="6858000"/>
            <a:ext cx="7239000" cy="7201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b="1" dirty="0" smtClean="0">
                <a:latin typeface="NikoshBAN" pitchFamily="2" charset="0"/>
                <a:cs typeface="NikoshBAN" pitchFamily="2" charset="0"/>
              </a:rPr>
              <a:t>১। ইন্টারনেটের ধারণা  সংজ্ঞা য়িত  করতে পারবে;   </a:t>
            </a:r>
            <a:endParaRPr lang="en-US" sz="2400" b="1" dirty="0">
              <a:latin typeface="NikoshBAN" pitchFamily="2" charset="0"/>
              <a:cs typeface="NikoshBAN" pitchFamily="2" charset="0"/>
            </a:endParaRPr>
          </a:p>
          <a:p>
            <a:pPr algn="ctr"/>
            <a:endParaRPr lang="en-US" sz="2400" dirty="0">
              <a:solidFill>
                <a:srgbClr val="FF0000"/>
              </a:solidFill>
              <a:latin typeface="NikoshBAN" pitchFamily="2" charset="0"/>
              <a:cs typeface="NikoshBAN" pitchFamily="2" charset="0"/>
            </a:endParaRPr>
          </a:p>
        </p:txBody>
      </p:sp>
      <p:sp>
        <p:nvSpPr>
          <p:cNvPr id="8" name="Rectangle 7"/>
          <p:cNvSpPr/>
          <p:nvPr/>
        </p:nvSpPr>
        <p:spPr>
          <a:xfrm>
            <a:off x="1219200" y="2362200"/>
            <a:ext cx="6858000" cy="838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কম্পিউটার নেটওয়ার্কের ধারণা  সংজ্ঞা য়িত  করতে পারবে; </a:t>
            </a:r>
          </a:p>
        </p:txBody>
      </p:sp>
      <p:sp>
        <p:nvSpPr>
          <p:cNvPr id="9" name="Rectangle 8"/>
          <p:cNvSpPr/>
          <p:nvPr/>
        </p:nvSpPr>
        <p:spPr>
          <a:xfrm>
            <a:off x="914400" y="3352800"/>
            <a:ext cx="7239000" cy="1066800"/>
          </a:xfrm>
          <a:prstGeom prst="rect">
            <a:avLst/>
          </a:prstGeom>
          <a:solidFill>
            <a:schemeClr val="tx2">
              <a:lumMod val="10000"/>
              <a:lumOff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latin typeface="NikoshBAN" pitchFamily="2" charset="0"/>
                <a:cs typeface="NikoshBAN" pitchFamily="2" charset="0"/>
              </a:rPr>
              <a:t>কম্পিউটার নেটওয়ার্কের প্রকারভেদ </a:t>
            </a:r>
            <a:r>
              <a:rPr lang="bn-BD" sz="3200" b="1" dirty="0" smtClean="0">
                <a:solidFill>
                  <a:schemeClr val="tx1"/>
                </a:solidFill>
                <a:latin typeface="NikoshBAN" pitchFamily="2" charset="0"/>
                <a:cs typeface="NikoshBAN" pitchFamily="2" charset="0"/>
              </a:rPr>
              <a:t>ব্যাখ্যা </a:t>
            </a:r>
            <a:r>
              <a:rPr lang="bn-BD" sz="3200" b="1" dirty="0">
                <a:solidFill>
                  <a:schemeClr val="tx1"/>
                </a:solidFill>
                <a:latin typeface="NikoshBAN" pitchFamily="2" charset="0"/>
                <a:cs typeface="NikoshBAN" pitchFamily="2" charset="0"/>
              </a:rPr>
              <a:t>করতে </a:t>
            </a:r>
            <a:r>
              <a:rPr lang="bn-BD" sz="3200" b="1" dirty="0" smtClean="0">
                <a:solidFill>
                  <a:schemeClr val="tx1"/>
                </a:solidFill>
                <a:latin typeface="NikoshBAN" pitchFamily="2" charset="0"/>
                <a:cs typeface="NikoshBAN" pitchFamily="2" charset="0"/>
              </a:rPr>
              <a:t>পারবে;  </a:t>
            </a:r>
            <a:endParaRPr lang="en-US" b="1" dirty="0">
              <a:solidFill>
                <a:schemeClr val="tx1"/>
              </a:solidFill>
            </a:endParaRPr>
          </a:p>
        </p:txBody>
      </p:sp>
    </p:spTree>
    <p:extLst>
      <p:ext uri="{BB962C8B-B14F-4D97-AF65-F5344CB8AC3E}">
        <p14:creationId xmlns:p14="http://schemas.microsoft.com/office/powerpoint/2010/main" xmlns="" val="26864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71600" y="609600"/>
            <a:ext cx="6400800" cy="1219200"/>
          </a:xfrm>
        </p:spPr>
        <p:txBody>
          <a:bodyPr>
            <a:normAutofit/>
          </a:bodyPr>
          <a:lstStyle/>
          <a:p>
            <a:pPr algn="l"/>
            <a:r>
              <a:rPr lang="en-US" sz="2000" dirty="0" smtClean="0">
                <a:latin typeface="SutonnyMJ" pitchFamily="2" charset="0"/>
                <a:cs typeface="SutonnyMJ" pitchFamily="2" charset="0"/>
              </a:rPr>
              <a:t/>
            </a:r>
            <a:br>
              <a:rPr lang="en-US" sz="2000" dirty="0" smtClean="0">
                <a:latin typeface="SutonnyMJ" pitchFamily="2" charset="0"/>
                <a:cs typeface="SutonnyMJ" pitchFamily="2" charset="0"/>
              </a:rPr>
            </a:br>
            <a:r>
              <a:rPr lang="en-US" sz="2000" dirty="0">
                <a:latin typeface="SutonnyMJ" pitchFamily="2" charset="0"/>
                <a:cs typeface="SutonnyMJ" pitchFamily="2" charset="0"/>
              </a:rPr>
              <a:t/>
            </a:r>
            <a:br>
              <a:rPr lang="en-US" sz="2000" dirty="0">
                <a:latin typeface="SutonnyMJ" pitchFamily="2" charset="0"/>
                <a:cs typeface="SutonnyMJ" pitchFamily="2" charset="0"/>
              </a:rPr>
            </a:br>
            <a:endParaRPr lang="en-US" sz="2000" dirty="0">
              <a:latin typeface="NikoshBAN" pitchFamily="2" charset="0"/>
              <a:cs typeface="NikoshBAN" pitchFamily="2" charset="0"/>
            </a:endParaRPr>
          </a:p>
        </p:txBody>
      </p:sp>
      <p:pic>
        <p:nvPicPr>
          <p:cNvPr id="10" name="Content Placeholder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362200"/>
            <a:ext cx="3962400" cy="3581400"/>
          </a:xfrm>
          <a:prstGeom prst="rect">
            <a:avLst/>
          </a:prstGeom>
          <a:ln>
            <a:solidFill>
              <a:srgbClr val="FF0000"/>
            </a:solidFill>
          </a:ln>
        </p:spPr>
      </p:pic>
      <p:pic>
        <p:nvPicPr>
          <p:cNvPr id="11" name="Picture 2" descr="C:\Users\Public\Pictures\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2362200"/>
            <a:ext cx="4419600" cy="3657600"/>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381000" y="152400"/>
            <a:ext cx="8534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latin typeface="SutonnyMJ" pitchFamily="2" charset="0"/>
                <a:cs typeface="SutonnyMJ" pitchFamily="2" charset="0"/>
              </a:rPr>
              <a:t>GK </a:t>
            </a:r>
            <a:r>
              <a:rPr lang="bn-BD" sz="3600" dirty="0">
                <a:solidFill>
                  <a:srgbClr val="7030A0"/>
                </a:solidFill>
                <a:latin typeface="NikoshBAN" pitchFamily="2" charset="0"/>
                <a:cs typeface="NikoshBAN" pitchFamily="2" charset="0"/>
              </a:rPr>
              <a:t>কম্পিউটার </a:t>
            </a:r>
            <a:r>
              <a:rPr lang="en-US" sz="3600" dirty="0">
                <a:solidFill>
                  <a:srgbClr val="7030A0"/>
                </a:solidFill>
                <a:latin typeface="SutonnyMJ" pitchFamily="2" charset="0"/>
                <a:cs typeface="SutonnyMJ" pitchFamily="2" charset="0"/>
              </a:rPr>
              <a:t>†</a:t>
            </a:r>
            <a:r>
              <a:rPr lang="en-US" sz="3600" dirty="0" err="1">
                <a:solidFill>
                  <a:srgbClr val="7030A0"/>
                </a:solidFill>
                <a:latin typeface="SutonnyMJ" pitchFamily="2" charset="0"/>
                <a:cs typeface="SutonnyMJ" pitchFamily="2" charset="0"/>
              </a:rPr>
              <a:t>bUIqvK</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Gi</a:t>
            </a:r>
            <a:r>
              <a:rPr lang="en-US" sz="3600" dirty="0">
                <a:solidFill>
                  <a:srgbClr val="7030A0"/>
                </a:solidFill>
                <a:latin typeface="SutonnyMJ" pitchFamily="2" charset="0"/>
                <a:cs typeface="SutonnyMJ" pitchFamily="2" charset="0"/>
              </a:rPr>
              <a:t> mv‡_ </a:t>
            </a:r>
            <a:r>
              <a:rPr lang="en-US" sz="3600" dirty="0" err="1">
                <a:solidFill>
                  <a:srgbClr val="7030A0"/>
                </a:solidFill>
                <a:latin typeface="SutonnyMJ" pitchFamily="2" charset="0"/>
                <a:cs typeface="SutonnyMJ" pitchFamily="2" charset="0"/>
              </a:rPr>
              <a:t>Ab</a:t>
            </a:r>
            <a:r>
              <a:rPr lang="en-US" sz="3600" dirty="0">
                <a:solidFill>
                  <a:srgbClr val="7030A0"/>
                </a:solidFill>
                <a:latin typeface="SutonnyMJ" pitchFamily="2" charset="0"/>
                <a:cs typeface="SutonnyMJ" pitchFamily="2" charset="0"/>
              </a:rPr>
              <a:t>¨ </a:t>
            </a:r>
            <a:r>
              <a:rPr lang="bn-BD" sz="3600" dirty="0">
                <a:solidFill>
                  <a:srgbClr val="7030A0"/>
                </a:solidFill>
                <a:latin typeface="NikoshBAN" pitchFamily="2" charset="0"/>
                <a:cs typeface="NikoshBAN" pitchFamily="2" charset="0"/>
              </a:rPr>
              <a:t>কম্পিউটার </a:t>
            </a:r>
            <a:r>
              <a:rPr lang="en-US" sz="3600" dirty="0">
                <a:solidFill>
                  <a:srgbClr val="7030A0"/>
                </a:solidFill>
                <a:latin typeface="SutonnyMJ" pitchFamily="2" charset="0"/>
                <a:cs typeface="SutonnyMJ" pitchFamily="2" charset="0"/>
              </a:rPr>
              <a:t>†</a:t>
            </a:r>
            <a:r>
              <a:rPr lang="en-US" sz="3600" dirty="0" err="1">
                <a:solidFill>
                  <a:srgbClr val="7030A0"/>
                </a:solidFill>
                <a:latin typeface="SutonnyMJ" pitchFamily="2" charset="0"/>
                <a:cs typeface="SutonnyMJ" pitchFamily="2" charset="0"/>
              </a:rPr>
              <a:t>bUIqv‡K©i</a:t>
            </a:r>
            <a:r>
              <a:rPr lang="en-US" sz="3600" dirty="0">
                <a:solidFill>
                  <a:srgbClr val="7030A0"/>
                </a:solidFill>
                <a:latin typeface="SutonnyMJ" pitchFamily="2" charset="0"/>
                <a:cs typeface="SutonnyMJ" pitchFamily="2" charset="0"/>
              </a:rPr>
              <a:t> †h </a:t>
            </a:r>
            <a:r>
              <a:rPr lang="en-US" sz="3600" dirty="0" err="1">
                <a:solidFill>
                  <a:srgbClr val="7030A0"/>
                </a:solidFill>
                <a:latin typeface="SutonnyMJ" pitchFamily="2" charset="0"/>
                <a:cs typeface="SutonnyMJ" pitchFamily="2" charset="0"/>
              </a:rPr>
              <a:t>mgvnvi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ZvB</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n‡jv</a:t>
            </a:r>
            <a:r>
              <a:rPr lang="bn-BD" sz="3600" dirty="0">
                <a:solidFill>
                  <a:srgbClr val="7030A0"/>
                </a:solidFill>
                <a:latin typeface="SutonnyMJ" pitchFamily="2" charset="0"/>
                <a:cs typeface="SutonnyMJ" pitchFamily="2" charset="0"/>
              </a:rPr>
              <a:t> </a:t>
            </a:r>
            <a:r>
              <a:rPr lang="bn-BD" sz="3600" dirty="0">
                <a:solidFill>
                  <a:srgbClr val="7030A0"/>
                </a:solidFill>
                <a:latin typeface="NikoshBAN" pitchFamily="2" charset="0"/>
                <a:cs typeface="NikoshBAN" pitchFamily="2" charset="0"/>
              </a:rPr>
              <a:t>কম্পিউটার</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bUIqvK</a:t>
            </a:r>
            <a:r>
              <a:rPr lang="en-US" sz="3600" dirty="0">
                <a:solidFill>
                  <a:srgbClr val="7030A0"/>
                </a:solidFill>
                <a:latin typeface="SutonnyMJ" pitchFamily="2" charset="0"/>
                <a:cs typeface="SutonnyMJ" pitchFamily="2" charset="0"/>
              </a:rPr>
              <a:t>©| </a:t>
            </a:r>
          </a:p>
          <a:p>
            <a:pPr algn="ctr"/>
            <a:endParaRPr lang="en-US" dirty="0"/>
          </a:p>
        </p:txBody>
      </p:sp>
    </p:spTree>
    <p:extLst>
      <p:ext uri="{BB962C8B-B14F-4D97-AF65-F5344CB8AC3E}">
        <p14:creationId xmlns:p14="http://schemas.microsoft.com/office/powerpoint/2010/main" xmlns="" val="33648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47800" y="762000"/>
            <a:ext cx="6400800" cy="1349829"/>
          </a:xfrm>
          <a:blipFill>
            <a:blip r:embed="rId2"/>
            <a:tile tx="0" ty="0" sx="100000" sy="100000" flip="none" algn="tl"/>
          </a:blipFill>
        </p:spPr>
        <p:txBody>
          <a:bodyPr>
            <a:normAutofit fontScale="90000"/>
          </a:bodyPr>
          <a:lstStyle/>
          <a:p>
            <a:pPr algn="ctr"/>
            <a:r>
              <a:rPr lang="bn-BD" sz="6000" dirty="0" smtClean="0">
                <a:solidFill>
                  <a:schemeClr val="tx1">
                    <a:lumMod val="95000"/>
                    <a:lumOff val="5000"/>
                  </a:schemeClr>
                </a:solidFill>
                <a:latin typeface="NikoshBAN" pitchFamily="2" charset="0"/>
                <a:cs typeface="NikoshBAN" pitchFamily="2" charset="0"/>
              </a:rPr>
              <a:t>একক কাজ</a:t>
            </a:r>
            <a:r>
              <a:rPr lang="bn-BD" dirty="0" smtClean="0">
                <a:solidFill>
                  <a:schemeClr val="tx1">
                    <a:lumMod val="95000"/>
                    <a:lumOff val="5000"/>
                  </a:schemeClr>
                </a:solidFill>
                <a:latin typeface="NikoshBAN" pitchFamily="2" charset="0"/>
                <a:cs typeface="NikoshBAN" pitchFamily="2" charset="0"/>
              </a:rPr>
              <a:t/>
            </a:r>
            <a:br>
              <a:rPr lang="bn-BD" dirty="0" smtClean="0">
                <a:solidFill>
                  <a:schemeClr val="tx1">
                    <a:lumMod val="95000"/>
                    <a:lumOff val="5000"/>
                  </a:schemeClr>
                </a:solidFill>
                <a:latin typeface="NikoshBAN" pitchFamily="2" charset="0"/>
                <a:cs typeface="NikoshBAN" pitchFamily="2" charset="0"/>
              </a:rPr>
            </a:br>
            <a:endParaRPr lang="en-US" dirty="0">
              <a:solidFill>
                <a:schemeClr val="tx1">
                  <a:lumMod val="95000"/>
                  <a:lumOff val="5000"/>
                </a:schemeClr>
              </a:solidFill>
              <a:latin typeface="NikoshBAN" pitchFamily="2" charset="0"/>
              <a:cs typeface="NikoshBAN" pitchFamily="2" charset="0"/>
            </a:endParaRPr>
          </a:p>
        </p:txBody>
      </p:sp>
      <p:sp>
        <p:nvSpPr>
          <p:cNvPr id="5" name="Rectangle 4"/>
          <p:cNvSpPr/>
          <p:nvPr/>
        </p:nvSpPr>
        <p:spPr>
          <a:xfrm>
            <a:off x="1295400" y="3048000"/>
            <a:ext cx="670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lumMod val="95000"/>
                    <a:lumOff val="5000"/>
                  </a:schemeClr>
                </a:solidFill>
                <a:latin typeface="NikoshBAN" pitchFamily="2" charset="0"/>
                <a:cs typeface="NikoshBAN" pitchFamily="2" charset="0"/>
              </a:rPr>
              <a:t>০১। কম্পিউটার </a:t>
            </a:r>
            <a:r>
              <a:rPr lang="bn-BD" sz="4400" b="1" dirty="0">
                <a:solidFill>
                  <a:schemeClr val="tx1">
                    <a:lumMod val="95000"/>
                    <a:lumOff val="5000"/>
                  </a:schemeClr>
                </a:solidFill>
                <a:latin typeface="NikoshBAN" pitchFamily="2" charset="0"/>
                <a:cs typeface="NikoshBAN" pitchFamily="2" charset="0"/>
              </a:rPr>
              <a:t>নেটওয়ার্কের </a:t>
            </a:r>
            <a:r>
              <a:rPr lang="bn-BD" sz="4400" b="1" dirty="0" smtClean="0">
                <a:solidFill>
                  <a:schemeClr val="tx1">
                    <a:lumMod val="95000"/>
                    <a:lumOff val="5000"/>
                  </a:schemeClr>
                </a:solidFill>
                <a:latin typeface="SutonnyMJ" pitchFamily="2" charset="0"/>
                <a:cs typeface="SutonnyMJ" pitchFamily="2" charset="0"/>
              </a:rPr>
              <a:t>কি? </a:t>
            </a:r>
            <a:endParaRPr lang="en-US" sz="4400" b="1" dirty="0">
              <a:solidFill>
                <a:schemeClr val="tx1">
                  <a:lumMod val="95000"/>
                  <a:lumOff val="5000"/>
                </a:schemeClr>
              </a:solidFill>
            </a:endParaRPr>
          </a:p>
          <a:p>
            <a:pPr algn="ctr"/>
            <a:endParaRPr lang="en-US" dirty="0"/>
          </a:p>
        </p:txBody>
      </p:sp>
    </p:spTree>
    <p:extLst>
      <p:ext uri="{BB962C8B-B14F-4D97-AF65-F5344CB8AC3E}">
        <p14:creationId xmlns:p14="http://schemas.microsoft.com/office/powerpoint/2010/main" xmlns="" val="207415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824</TotalTime>
  <Words>434</Words>
  <Application>Microsoft Office PowerPoint</Application>
  <PresentationFormat>On-screen Show (4:3)</PresentationFormat>
  <Paragraphs>76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Apex</vt:lpstr>
      <vt:lpstr>Packager Shell Object</vt:lpstr>
      <vt:lpstr>Slide 1</vt:lpstr>
      <vt:lpstr>শিক্ষক পরিচিতি</vt:lpstr>
      <vt:lpstr>পাঠ পরিচিতি</vt:lpstr>
      <vt:lpstr>Slide 4</vt:lpstr>
      <vt:lpstr>ছবিগুলো লক্ষ্য কর</vt:lpstr>
      <vt:lpstr>আজকের পাঠের বিষয়বস্তুঃ</vt:lpstr>
      <vt:lpstr>Slide 7</vt:lpstr>
      <vt:lpstr>  </vt:lpstr>
      <vt:lpstr>একক কাজ </vt:lpstr>
      <vt:lpstr>কম্পিউটার নেটওয়ার্কের প্রকারভেদ</vt:lpstr>
      <vt:lpstr>Slide 11</vt:lpstr>
      <vt:lpstr>Slide 12</vt:lpstr>
      <vt:lpstr>আমরা এখন একটি ভিডিও দেখব </vt:lpstr>
      <vt:lpstr>Slide 14</vt:lpstr>
      <vt:lpstr>আমরা এখন একটি ভিডিও দেখব </vt:lpstr>
      <vt:lpstr>Slide 16</vt:lpstr>
      <vt:lpstr>Slide 17</vt:lpstr>
      <vt:lpstr>Slide 18</vt:lpstr>
      <vt:lpstr>সংকর  সংগঠন সংকর  সংগঠন  সংকর  সংগঠন</vt:lpstr>
      <vt:lpstr>দলীয় কাজ </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Ustar</dc:creator>
  <cp:lastModifiedBy>Computer</cp:lastModifiedBy>
  <cp:revision>187</cp:revision>
  <dcterms:created xsi:type="dcterms:W3CDTF">2006-08-16T00:00:00Z</dcterms:created>
  <dcterms:modified xsi:type="dcterms:W3CDTF">2009-04-13T07:23:28Z</dcterms:modified>
</cp:coreProperties>
</file>